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Lst>
  <p:sldSz cx="18288000" cy="10287000"/>
  <p:notesSz cx="6858000" cy="9144000"/>
  <p:embeddedFontLst>
    <p:embeddedFont>
      <p:font typeface="Arial Bold" panose="020B0704020202020204" pitchFamily="34" charset="0"/>
      <p:regular r:id="rId18"/>
      <p:bold r:id="rId19"/>
    </p:embeddedFont>
    <p:embeddedFont>
      <p:font typeface="Calibri (MS)" panose="020F0502020204030204" pitchFamily="34" charset="0"/>
      <p:regular r:id="rId20"/>
    </p:embeddedFont>
    <p:embeddedFont>
      <p:font typeface="Calibri (MS) Bold" panose="020F0702030404030204" pitchFamily="34" charset="0"/>
      <p:regular r:id="rId21"/>
      <p:bold r:id="rId22"/>
    </p:embeddedFont>
    <p:embeddedFont>
      <p:font typeface="Calibri (MS) Italics" panose="020F05020202040A0204" pitchFamily="34" charset="0"/>
      <p:regular r:id="rId23"/>
      <p:italic r:id="rId24"/>
    </p:embeddedFont>
    <p:embeddedFont>
      <p:font typeface="Calibri (MS) Light" panose="020F0302020204030204" pitchFamily="34" charset="0"/>
      <p:regular r:id="rId25"/>
    </p:embeddedFont>
    <p:embeddedFont>
      <p:font typeface="Calibri (MS) Light Italics" panose="020F0302020204030204" pitchFamily="34"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7" autoAdjust="0"/>
    <p:restoredTop sz="94535" autoAdjust="0"/>
  </p:normalViewPr>
  <p:slideViewPr>
    <p:cSldViewPr>
      <p:cViewPr>
        <p:scale>
          <a:sx n="40" d="100"/>
          <a:sy n="40" d="100"/>
        </p:scale>
        <p:origin x="1184" y="17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Questo lavoro di tesi è stato frutto del tirocinio che ho svolto presso AImageLab, con la supervisione del dottor Lorenzo Baraldi e di Samuele Poppi</a:t>
            </a:r>
          </a:p>
          <a:p>
            <a:r>
              <a:rPr lang="en-US"/>
              <a:t>&lt;number&gt;</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Nella generazione di immagini l’obiettivo è apprendere a generare nuove immagini a partire da un dataset esistente. Questo processo può essere non condizionato, dove si apprende una distributione di probabilità p(x), oppure condizionato, dove il processo è guidato da una label. </a:t>
            </a:r>
          </a:p>
          <a:p>
            <a:r>
              <a:rPr lang="en-US"/>
              <a:t>Il tradeoff da gestire è che bisogna modellare dataset molto complessi, quindi servono distribuzioni di probabilità flessibili. Allo stesso però dobbiamo mantenere analiticamente trattabili i processi di apprendimento, inferenza e valutazione.</a:t>
            </a:r>
          </a:p>
          <a:p>
            <a:r>
              <a:rPr lang="en-US"/>
              <a:t>&lt;number&gt;</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In conclusione, il modello è apprende a generare immagini di buona qualità.</a:t>
            </a:r>
          </a:p>
          <a:p>
            <a:r>
              <a:rPr lang="en-US"/>
              <a:t>Per quanto riguarda il lavoro futuro, un primo obiettivo è l’applicazione del modello a dataset di dimensione maggiore, per mostrarne le capacità. Inoltre sarebbe importante valutare come incorporare le informazioni posizionali, temporali, e le features delle skip connections. Ulteriori obiettivi sono l’esplorazione della generazione condizionata, di varianti del framework dei diffusion models e, infine, studiare le capacità di data augmentation del modello attraverso l’interpolazione nel latent space.</a:t>
            </a:r>
          </a:p>
          <a:p>
            <a:r>
              <a:rPr lang="en-US"/>
              <a:t>&lt;number&gt;</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In conclusione, il modello è apprende a generare immagini di buona qualità.</a:t>
            </a:r>
          </a:p>
          <a:p>
            <a:r>
              <a:rPr lang="en-US"/>
              <a:t>Per quanto riguarda il lavoro futuro, un primo obiettivo è l’applicazione del modello a dataset di dimensione maggiore, per mostrarne le capacità. Inoltre sarebbe importante valutare come incorporare le informazioni posizionali, temporali, e le features delle skip connections. Ulteriori obiettivi sono l’esplorazione della generazione condizionata, di varianti del framework dei diffusion models e, infine, studiare le capacità di data augmentation del modello attraverso l’interpolazione nel latent space.</a:t>
            </a:r>
          </a:p>
          <a:p>
            <a:r>
              <a:rPr lang="en-US"/>
              <a:t>&lt;number&gt;</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In conclusione, il modello è apprende a generare immagini di buona qualità.</a:t>
            </a:r>
          </a:p>
          <a:p>
            <a:r>
              <a:rPr lang="en-US"/>
              <a:t>Per quanto riguarda il lavoro futuro, un primo obiettivo è l’applicazione del modello a dataset di dimensione maggiore, per mostrarne le capacità. Inoltre sarebbe importante valutare come incorporare le informazioni posizionali, temporali, e le features delle skip connections. Ulteriori obiettivi sono l’esplorazione della generazione condizionata, di varianti del framework dei diffusion models e, infine, studiare le capacità di data augmentation del modello attraverso l’interpolazione nel latent space.</a:t>
            </a:r>
          </a:p>
          <a:p>
            <a:r>
              <a:rPr lang="en-US"/>
              <a:t>&lt;number&gt;</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In conclusione, il modello è apprende a generare immagini di buona qualità.</a:t>
            </a:r>
          </a:p>
          <a:p>
            <a:r>
              <a:rPr lang="en-US"/>
              <a:t>Per quanto riguarda il lavoro futuro, un primo obiettivo è l’applicazione del modello a dataset di dimensione maggiore, per mostrarne le capacità. Inoltre sarebbe importante valutare come incorporare le informazioni posizionali, temporali, e le features delle skip connections. Ulteriori obiettivi sono l’esplorazione della generazione condizionata, di varianti del framework dei diffusion models e, infine, studiare le capacità di data augmentation del modello attraverso l’interpolazione nel latent space.</a:t>
            </a:r>
          </a:p>
          <a:p>
            <a:r>
              <a:rPr lang="en-US"/>
              <a:t>&lt;number&gt;</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3.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3"/>
              <a:stretch>
                <a:fillRect t="-195" b="-196"/>
              </a:stretch>
            </a:blipFill>
          </p:spPr>
          <p:txBody>
            <a:bodyPr/>
            <a:lstStyle/>
            <a:p>
              <a:endParaRPr lang="it-IT"/>
            </a:p>
          </p:txBody>
        </p:sp>
      </p:grpSp>
      <p:grpSp>
        <p:nvGrpSpPr>
          <p:cNvPr id="4" name="Group 4"/>
          <p:cNvGrpSpPr/>
          <p:nvPr/>
        </p:nvGrpSpPr>
        <p:grpSpPr>
          <a:xfrm>
            <a:off x="13435203" y="5471817"/>
            <a:ext cx="1490377" cy="1075658"/>
            <a:chOff x="0" y="0"/>
            <a:chExt cx="1987169" cy="1434211"/>
          </a:xfrm>
        </p:grpSpPr>
        <p:sp>
          <p:nvSpPr>
            <p:cNvPr id="5" name="Freeform 5"/>
            <p:cNvSpPr/>
            <p:nvPr/>
          </p:nvSpPr>
          <p:spPr>
            <a:xfrm>
              <a:off x="0" y="0"/>
              <a:ext cx="1987169" cy="1434211"/>
            </a:xfrm>
            <a:custGeom>
              <a:avLst/>
              <a:gdLst/>
              <a:ahLst/>
              <a:cxnLst/>
              <a:rect l="l" t="t" r="r" b="b"/>
              <a:pathLst>
                <a:path w="1987169" h="1434211">
                  <a:moveTo>
                    <a:pt x="0" y="0"/>
                  </a:moveTo>
                  <a:lnTo>
                    <a:pt x="1987169" y="0"/>
                  </a:lnTo>
                  <a:lnTo>
                    <a:pt x="1987169" y="1434211"/>
                  </a:lnTo>
                  <a:lnTo>
                    <a:pt x="0" y="1434211"/>
                  </a:lnTo>
                  <a:lnTo>
                    <a:pt x="0" y="0"/>
                  </a:lnTo>
                  <a:close/>
                </a:path>
              </a:pathLst>
            </a:custGeom>
            <a:blipFill>
              <a:blip r:embed="rId4"/>
              <a:stretch>
                <a:fillRect l="-4007" r="-4007"/>
              </a:stretch>
            </a:blipFill>
          </p:spPr>
          <p:txBody>
            <a:bodyPr/>
            <a:lstStyle/>
            <a:p>
              <a:endParaRPr lang="it-IT"/>
            </a:p>
          </p:txBody>
        </p:sp>
      </p:grpSp>
      <p:grpSp>
        <p:nvGrpSpPr>
          <p:cNvPr id="6" name="Group 6"/>
          <p:cNvGrpSpPr/>
          <p:nvPr/>
        </p:nvGrpSpPr>
        <p:grpSpPr>
          <a:xfrm>
            <a:off x="11547900" y="5467502"/>
            <a:ext cx="1914334" cy="1080516"/>
            <a:chOff x="0" y="0"/>
            <a:chExt cx="2552446" cy="1440688"/>
          </a:xfrm>
        </p:grpSpPr>
        <p:sp>
          <p:nvSpPr>
            <p:cNvPr id="7" name="Freeform 7"/>
            <p:cNvSpPr/>
            <p:nvPr/>
          </p:nvSpPr>
          <p:spPr>
            <a:xfrm>
              <a:off x="0" y="0"/>
              <a:ext cx="2552446" cy="1440688"/>
            </a:xfrm>
            <a:custGeom>
              <a:avLst/>
              <a:gdLst/>
              <a:ahLst/>
              <a:cxnLst/>
              <a:rect l="l" t="t" r="r" b="b"/>
              <a:pathLst>
                <a:path w="2552446" h="1440688">
                  <a:moveTo>
                    <a:pt x="0" y="0"/>
                  </a:moveTo>
                  <a:lnTo>
                    <a:pt x="2552446" y="0"/>
                  </a:lnTo>
                  <a:lnTo>
                    <a:pt x="2552446" y="1440688"/>
                  </a:lnTo>
                  <a:lnTo>
                    <a:pt x="0" y="1440688"/>
                  </a:lnTo>
                  <a:lnTo>
                    <a:pt x="0" y="0"/>
                  </a:lnTo>
                  <a:close/>
                </a:path>
              </a:pathLst>
            </a:custGeom>
            <a:blipFill>
              <a:blip r:embed="rId5"/>
              <a:stretch>
                <a:fillRect l="-19887" r="-19887"/>
              </a:stretch>
            </a:blipFill>
          </p:spPr>
          <p:txBody>
            <a:bodyPr/>
            <a:lstStyle/>
            <a:p>
              <a:endParaRPr lang="it-IT"/>
            </a:p>
          </p:txBody>
        </p:sp>
      </p:grpSp>
      <p:grpSp>
        <p:nvGrpSpPr>
          <p:cNvPr id="8" name="Group 8"/>
          <p:cNvGrpSpPr/>
          <p:nvPr/>
        </p:nvGrpSpPr>
        <p:grpSpPr>
          <a:xfrm>
            <a:off x="10120684" y="5469122"/>
            <a:ext cx="1438561" cy="1078897"/>
            <a:chOff x="0" y="0"/>
            <a:chExt cx="1918081" cy="1438529"/>
          </a:xfrm>
        </p:grpSpPr>
        <p:sp>
          <p:nvSpPr>
            <p:cNvPr id="9" name="Freeform 9"/>
            <p:cNvSpPr/>
            <p:nvPr/>
          </p:nvSpPr>
          <p:spPr>
            <a:xfrm>
              <a:off x="0" y="0"/>
              <a:ext cx="1918081" cy="1438529"/>
            </a:xfrm>
            <a:custGeom>
              <a:avLst/>
              <a:gdLst/>
              <a:ahLst/>
              <a:cxnLst/>
              <a:rect l="l" t="t" r="r" b="b"/>
              <a:pathLst>
                <a:path w="1918081" h="1438529">
                  <a:moveTo>
                    <a:pt x="0" y="0"/>
                  </a:moveTo>
                  <a:lnTo>
                    <a:pt x="1918081" y="0"/>
                  </a:lnTo>
                  <a:lnTo>
                    <a:pt x="1918081" y="1438529"/>
                  </a:lnTo>
                  <a:lnTo>
                    <a:pt x="0" y="1438529"/>
                  </a:lnTo>
                  <a:lnTo>
                    <a:pt x="0" y="0"/>
                  </a:lnTo>
                  <a:close/>
                </a:path>
              </a:pathLst>
            </a:custGeom>
            <a:blipFill>
              <a:blip r:embed="rId6"/>
              <a:stretch>
                <a:fillRect b="-1"/>
              </a:stretch>
            </a:blipFill>
          </p:spPr>
          <p:txBody>
            <a:bodyPr/>
            <a:lstStyle/>
            <a:p>
              <a:endParaRPr lang="it-IT"/>
            </a:p>
          </p:txBody>
        </p:sp>
      </p:grpSp>
      <p:grpSp>
        <p:nvGrpSpPr>
          <p:cNvPr id="10" name="Group 10"/>
          <p:cNvGrpSpPr/>
          <p:nvPr/>
        </p:nvGrpSpPr>
        <p:grpSpPr>
          <a:xfrm>
            <a:off x="0" y="0"/>
            <a:ext cx="2361438" cy="1418558"/>
            <a:chOff x="0" y="0"/>
            <a:chExt cx="3148584" cy="1891411"/>
          </a:xfrm>
        </p:grpSpPr>
        <p:sp>
          <p:nvSpPr>
            <p:cNvPr id="11" name="Freeform 11"/>
            <p:cNvSpPr/>
            <p:nvPr/>
          </p:nvSpPr>
          <p:spPr>
            <a:xfrm>
              <a:off x="0" y="0"/>
              <a:ext cx="3148584" cy="1891411"/>
            </a:xfrm>
            <a:custGeom>
              <a:avLst/>
              <a:gdLst/>
              <a:ahLst/>
              <a:cxnLst/>
              <a:rect l="l" t="t" r="r" b="b"/>
              <a:pathLst>
                <a:path w="3148584" h="1891411">
                  <a:moveTo>
                    <a:pt x="0" y="0"/>
                  </a:moveTo>
                  <a:lnTo>
                    <a:pt x="3148584" y="0"/>
                  </a:lnTo>
                  <a:lnTo>
                    <a:pt x="3148584" y="1891411"/>
                  </a:lnTo>
                  <a:lnTo>
                    <a:pt x="0" y="1891411"/>
                  </a:lnTo>
                  <a:close/>
                </a:path>
              </a:pathLst>
            </a:custGeom>
            <a:solidFill>
              <a:srgbClr val="FFFFFF"/>
            </a:solidFill>
          </p:spPr>
          <p:txBody>
            <a:bodyPr/>
            <a:lstStyle/>
            <a:p>
              <a:endParaRPr lang="it-IT"/>
            </a:p>
          </p:txBody>
        </p:sp>
      </p:grpSp>
      <p:grpSp>
        <p:nvGrpSpPr>
          <p:cNvPr id="12" name="Group 12"/>
          <p:cNvGrpSpPr/>
          <p:nvPr/>
        </p:nvGrpSpPr>
        <p:grpSpPr>
          <a:xfrm>
            <a:off x="3185998" y="5457244"/>
            <a:ext cx="1978533" cy="1090232"/>
            <a:chOff x="0" y="0"/>
            <a:chExt cx="2638044" cy="1453642"/>
          </a:xfrm>
        </p:grpSpPr>
        <p:sp>
          <p:nvSpPr>
            <p:cNvPr id="13" name="Freeform 13"/>
            <p:cNvSpPr/>
            <p:nvPr/>
          </p:nvSpPr>
          <p:spPr>
            <a:xfrm>
              <a:off x="0" y="0"/>
              <a:ext cx="2638044" cy="1453642"/>
            </a:xfrm>
            <a:custGeom>
              <a:avLst/>
              <a:gdLst/>
              <a:ahLst/>
              <a:cxnLst/>
              <a:rect l="l" t="t" r="r" b="b"/>
              <a:pathLst>
                <a:path w="2638044" h="1453642">
                  <a:moveTo>
                    <a:pt x="0" y="0"/>
                  </a:moveTo>
                  <a:lnTo>
                    <a:pt x="2638044" y="0"/>
                  </a:lnTo>
                  <a:lnTo>
                    <a:pt x="2638044" y="1453642"/>
                  </a:lnTo>
                  <a:lnTo>
                    <a:pt x="0" y="1453642"/>
                  </a:lnTo>
                  <a:lnTo>
                    <a:pt x="0" y="0"/>
                  </a:lnTo>
                  <a:close/>
                </a:path>
              </a:pathLst>
            </a:custGeom>
            <a:blipFill>
              <a:blip r:embed="rId7"/>
              <a:stretch>
                <a:fillRect t="-10492" b="-10492"/>
              </a:stretch>
            </a:blipFill>
          </p:spPr>
          <p:txBody>
            <a:bodyPr/>
            <a:lstStyle/>
            <a:p>
              <a:endParaRPr lang="it-IT"/>
            </a:p>
          </p:txBody>
        </p:sp>
      </p:grpSp>
      <p:grpSp>
        <p:nvGrpSpPr>
          <p:cNvPr id="14" name="Group 14"/>
          <p:cNvGrpSpPr/>
          <p:nvPr/>
        </p:nvGrpSpPr>
        <p:grpSpPr>
          <a:xfrm>
            <a:off x="13644182" y="591302"/>
            <a:ext cx="4283774" cy="913638"/>
            <a:chOff x="0" y="0"/>
            <a:chExt cx="5711698" cy="1218184"/>
          </a:xfrm>
        </p:grpSpPr>
        <p:sp>
          <p:nvSpPr>
            <p:cNvPr id="15" name="Freeform 15"/>
            <p:cNvSpPr/>
            <p:nvPr/>
          </p:nvSpPr>
          <p:spPr>
            <a:xfrm>
              <a:off x="0" y="0"/>
              <a:ext cx="5711698" cy="1218184"/>
            </a:xfrm>
            <a:custGeom>
              <a:avLst/>
              <a:gdLst/>
              <a:ahLst/>
              <a:cxnLst/>
              <a:rect l="l" t="t" r="r" b="b"/>
              <a:pathLst>
                <a:path w="5711698" h="1218184">
                  <a:moveTo>
                    <a:pt x="0" y="0"/>
                  </a:moveTo>
                  <a:lnTo>
                    <a:pt x="5711698" y="0"/>
                  </a:lnTo>
                  <a:lnTo>
                    <a:pt x="5711698" y="1218184"/>
                  </a:lnTo>
                  <a:lnTo>
                    <a:pt x="0" y="1218184"/>
                  </a:lnTo>
                  <a:lnTo>
                    <a:pt x="0" y="0"/>
                  </a:lnTo>
                  <a:close/>
                </a:path>
              </a:pathLst>
            </a:custGeom>
            <a:blipFill>
              <a:blip r:embed="rId8"/>
              <a:stretch>
                <a:fillRect t="-92" b="-92"/>
              </a:stretch>
            </a:blipFill>
          </p:spPr>
          <p:txBody>
            <a:bodyPr/>
            <a:lstStyle/>
            <a:p>
              <a:endParaRPr lang="it-IT"/>
            </a:p>
          </p:txBody>
        </p:sp>
      </p:grpSp>
      <p:grpSp>
        <p:nvGrpSpPr>
          <p:cNvPr id="16" name="Group 16"/>
          <p:cNvGrpSpPr/>
          <p:nvPr/>
        </p:nvGrpSpPr>
        <p:grpSpPr>
          <a:xfrm>
            <a:off x="8252279" y="5467502"/>
            <a:ext cx="1921288" cy="1080516"/>
            <a:chOff x="0" y="0"/>
            <a:chExt cx="2561717" cy="1440688"/>
          </a:xfrm>
        </p:grpSpPr>
        <p:sp>
          <p:nvSpPr>
            <p:cNvPr id="17" name="Freeform 17" descr="http://www.mastermumet.unimore.it/img/projects/project-10.png"/>
            <p:cNvSpPr/>
            <p:nvPr/>
          </p:nvSpPr>
          <p:spPr>
            <a:xfrm>
              <a:off x="0" y="0"/>
              <a:ext cx="2561717" cy="1440688"/>
            </a:xfrm>
            <a:custGeom>
              <a:avLst/>
              <a:gdLst/>
              <a:ahLst/>
              <a:cxnLst/>
              <a:rect l="l" t="t" r="r" b="b"/>
              <a:pathLst>
                <a:path w="2561717" h="1440688">
                  <a:moveTo>
                    <a:pt x="0" y="0"/>
                  </a:moveTo>
                  <a:lnTo>
                    <a:pt x="2561717" y="0"/>
                  </a:lnTo>
                  <a:lnTo>
                    <a:pt x="2561717" y="1440688"/>
                  </a:lnTo>
                  <a:lnTo>
                    <a:pt x="0" y="1440688"/>
                  </a:lnTo>
                  <a:lnTo>
                    <a:pt x="0" y="0"/>
                  </a:lnTo>
                  <a:close/>
                </a:path>
              </a:pathLst>
            </a:custGeom>
            <a:blipFill>
              <a:blip r:embed="rId9"/>
              <a:stretch>
                <a:fillRect t="-77" b="-77"/>
              </a:stretch>
            </a:blipFill>
          </p:spPr>
          <p:txBody>
            <a:bodyPr/>
            <a:lstStyle/>
            <a:p>
              <a:endParaRPr lang="it-IT"/>
            </a:p>
          </p:txBody>
        </p:sp>
      </p:grpSp>
      <p:grpSp>
        <p:nvGrpSpPr>
          <p:cNvPr id="18" name="Group 18"/>
          <p:cNvGrpSpPr/>
          <p:nvPr/>
        </p:nvGrpSpPr>
        <p:grpSpPr>
          <a:xfrm>
            <a:off x="0" y="5475056"/>
            <a:ext cx="1907286" cy="1072991"/>
            <a:chOff x="0" y="0"/>
            <a:chExt cx="2543048" cy="1430655"/>
          </a:xfrm>
        </p:grpSpPr>
        <p:sp>
          <p:nvSpPr>
            <p:cNvPr id="19" name="Freeform 19" descr="http://www.mastermumet.unimore.it/img/projects/project-15.png"/>
            <p:cNvSpPr/>
            <p:nvPr/>
          </p:nvSpPr>
          <p:spPr>
            <a:xfrm>
              <a:off x="0" y="0"/>
              <a:ext cx="2543048" cy="1430655"/>
            </a:xfrm>
            <a:custGeom>
              <a:avLst/>
              <a:gdLst/>
              <a:ahLst/>
              <a:cxnLst/>
              <a:rect l="l" t="t" r="r" b="b"/>
              <a:pathLst>
                <a:path w="2543048" h="1430655">
                  <a:moveTo>
                    <a:pt x="0" y="0"/>
                  </a:moveTo>
                  <a:lnTo>
                    <a:pt x="2543048" y="0"/>
                  </a:lnTo>
                  <a:lnTo>
                    <a:pt x="2543048" y="1430655"/>
                  </a:lnTo>
                  <a:lnTo>
                    <a:pt x="0" y="1430655"/>
                  </a:lnTo>
                  <a:lnTo>
                    <a:pt x="0" y="0"/>
                  </a:lnTo>
                  <a:close/>
                </a:path>
              </a:pathLst>
            </a:custGeom>
            <a:blipFill>
              <a:blip r:embed="rId10"/>
              <a:stretch>
                <a:fillRect t="-61" b="-61"/>
              </a:stretch>
            </a:blipFill>
          </p:spPr>
          <p:txBody>
            <a:bodyPr/>
            <a:lstStyle/>
            <a:p>
              <a:endParaRPr lang="it-IT"/>
            </a:p>
          </p:txBody>
        </p:sp>
      </p:grpSp>
      <p:grpSp>
        <p:nvGrpSpPr>
          <p:cNvPr id="20" name="Group 20"/>
          <p:cNvGrpSpPr/>
          <p:nvPr/>
        </p:nvGrpSpPr>
        <p:grpSpPr>
          <a:xfrm>
            <a:off x="5078158" y="5462102"/>
            <a:ext cx="1579531" cy="1084898"/>
            <a:chOff x="0" y="0"/>
            <a:chExt cx="2106041" cy="1446530"/>
          </a:xfrm>
        </p:grpSpPr>
        <p:sp>
          <p:nvSpPr>
            <p:cNvPr id="21" name="Freeform 21"/>
            <p:cNvSpPr/>
            <p:nvPr/>
          </p:nvSpPr>
          <p:spPr>
            <a:xfrm>
              <a:off x="0" y="0"/>
              <a:ext cx="2106041" cy="1446530"/>
            </a:xfrm>
            <a:custGeom>
              <a:avLst/>
              <a:gdLst/>
              <a:ahLst/>
              <a:cxnLst/>
              <a:rect l="l" t="t" r="r" b="b"/>
              <a:pathLst>
                <a:path w="2106041" h="1446530">
                  <a:moveTo>
                    <a:pt x="0" y="0"/>
                  </a:moveTo>
                  <a:lnTo>
                    <a:pt x="2106041" y="0"/>
                  </a:lnTo>
                  <a:lnTo>
                    <a:pt x="2106041" y="1446530"/>
                  </a:lnTo>
                  <a:lnTo>
                    <a:pt x="0" y="1446530"/>
                  </a:lnTo>
                  <a:lnTo>
                    <a:pt x="0" y="0"/>
                  </a:lnTo>
                  <a:close/>
                </a:path>
              </a:pathLst>
            </a:custGeom>
            <a:blipFill>
              <a:blip r:embed="rId5"/>
              <a:stretch>
                <a:fillRect l="-35044" r="-35044"/>
              </a:stretch>
            </a:blipFill>
          </p:spPr>
          <p:txBody>
            <a:bodyPr/>
            <a:lstStyle/>
            <a:p>
              <a:endParaRPr lang="it-IT"/>
            </a:p>
          </p:txBody>
        </p:sp>
      </p:grpSp>
      <p:grpSp>
        <p:nvGrpSpPr>
          <p:cNvPr id="22" name="Group 22"/>
          <p:cNvGrpSpPr/>
          <p:nvPr/>
        </p:nvGrpSpPr>
        <p:grpSpPr>
          <a:xfrm>
            <a:off x="6598796" y="5369757"/>
            <a:ext cx="1658302" cy="1178242"/>
            <a:chOff x="0" y="0"/>
            <a:chExt cx="2211070" cy="1570990"/>
          </a:xfrm>
        </p:grpSpPr>
        <p:sp>
          <p:nvSpPr>
            <p:cNvPr id="23" name="Freeform 23"/>
            <p:cNvSpPr/>
            <p:nvPr/>
          </p:nvSpPr>
          <p:spPr>
            <a:xfrm>
              <a:off x="0" y="0"/>
              <a:ext cx="2211070" cy="1570990"/>
            </a:xfrm>
            <a:custGeom>
              <a:avLst/>
              <a:gdLst/>
              <a:ahLst/>
              <a:cxnLst/>
              <a:rect l="l" t="t" r="r" b="b"/>
              <a:pathLst>
                <a:path w="2211070" h="1570990">
                  <a:moveTo>
                    <a:pt x="0" y="0"/>
                  </a:moveTo>
                  <a:lnTo>
                    <a:pt x="2211070" y="0"/>
                  </a:lnTo>
                  <a:lnTo>
                    <a:pt x="2211070" y="1570990"/>
                  </a:lnTo>
                  <a:lnTo>
                    <a:pt x="0" y="1570990"/>
                  </a:lnTo>
                  <a:lnTo>
                    <a:pt x="0" y="0"/>
                  </a:lnTo>
                  <a:close/>
                </a:path>
              </a:pathLst>
            </a:custGeom>
            <a:blipFill>
              <a:blip r:embed="rId5"/>
              <a:stretch>
                <a:fillRect l="-37974" r="-37974"/>
              </a:stretch>
            </a:blipFill>
          </p:spPr>
          <p:txBody>
            <a:bodyPr/>
            <a:lstStyle/>
            <a:p>
              <a:endParaRPr lang="it-IT"/>
            </a:p>
          </p:txBody>
        </p:sp>
      </p:grpSp>
      <p:grpSp>
        <p:nvGrpSpPr>
          <p:cNvPr id="24" name="Group 24"/>
          <p:cNvGrpSpPr/>
          <p:nvPr/>
        </p:nvGrpSpPr>
        <p:grpSpPr>
          <a:xfrm>
            <a:off x="16792384" y="5471817"/>
            <a:ext cx="1495234" cy="1075658"/>
            <a:chOff x="0" y="0"/>
            <a:chExt cx="1993646" cy="1434211"/>
          </a:xfrm>
        </p:grpSpPr>
        <p:sp>
          <p:nvSpPr>
            <p:cNvPr id="25" name="Freeform 25" descr="http://www.mastermumet.unimore.it/img/projects/project-16.png"/>
            <p:cNvSpPr/>
            <p:nvPr/>
          </p:nvSpPr>
          <p:spPr>
            <a:xfrm>
              <a:off x="0" y="0"/>
              <a:ext cx="1993646" cy="1434211"/>
            </a:xfrm>
            <a:custGeom>
              <a:avLst/>
              <a:gdLst/>
              <a:ahLst/>
              <a:cxnLst/>
              <a:rect l="l" t="t" r="r" b="b"/>
              <a:pathLst>
                <a:path w="1993646" h="1434211">
                  <a:moveTo>
                    <a:pt x="0" y="0"/>
                  </a:moveTo>
                  <a:lnTo>
                    <a:pt x="1993646" y="0"/>
                  </a:lnTo>
                  <a:lnTo>
                    <a:pt x="1993646" y="1434211"/>
                  </a:lnTo>
                  <a:lnTo>
                    <a:pt x="0" y="1434211"/>
                  </a:lnTo>
                  <a:lnTo>
                    <a:pt x="0" y="0"/>
                  </a:lnTo>
                  <a:close/>
                </a:path>
              </a:pathLst>
            </a:custGeom>
            <a:blipFill>
              <a:blip r:embed="rId11"/>
              <a:stretch>
                <a:fillRect l="-13859" r="-13859"/>
              </a:stretch>
            </a:blipFill>
          </p:spPr>
          <p:txBody>
            <a:bodyPr/>
            <a:lstStyle/>
            <a:p>
              <a:endParaRPr lang="it-IT"/>
            </a:p>
          </p:txBody>
        </p:sp>
      </p:grpSp>
      <p:grpSp>
        <p:nvGrpSpPr>
          <p:cNvPr id="26" name="Group 26"/>
          <p:cNvGrpSpPr/>
          <p:nvPr/>
        </p:nvGrpSpPr>
        <p:grpSpPr>
          <a:xfrm>
            <a:off x="14912635" y="5467502"/>
            <a:ext cx="1921288" cy="1080516"/>
            <a:chOff x="0" y="0"/>
            <a:chExt cx="2561717" cy="1440688"/>
          </a:xfrm>
        </p:grpSpPr>
        <p:sp>
          <p:nvSpPr>
            <p:cNvPr id="27" name="Freeform 27" descr="http://www.mastermumet.unimore.it/img/projects/project-6.png"/>
            <p:cNvSpPr/>
            <p:nvPr/>
          </p:nvSpPr>
          <p:spPr>
            <a:xfrm>
              <a:off x="0" y="0"/>
              <a:ext cx="2561717" cy="1440688"/>
            </a:xfrm>
            <a:custGeom>
              <a:avLst/>
              <a:gdLst/>
              <a:ahLst/>
              <a:cxnLst/>
              <a:rect l="l" t="t" r="r" b="b"/>
              <a:pathLst>
                <a:path w="2561717" h="1440688">
                  <a:moveTo>
                    <a:pt x="0" y="0"/>
                  </a:moveTo>
                  <a:lnTo>
                    <a:pt x="2561717" y="0"/>
                  </a:lnTo>
                  <a:lnTo>
                    <a:pt x="2561717" y="1440688"/>
                  </a:lnTo>
                  <a:lnTo>
                    <a:pt x="0" y="1440688"/>
                  </a:lnTo>
                  <a:lnTo>
                    <a:pt x="0" y="0"/>
                  </a:lnTo>
                  <a:close/>
                </a:path>
              </a:pathLst>
            </a:custGeom>
            <a:blipFill>
              <a:blip r:embed="rId12"/>
              <a:stretch>
                <a:fillRect t="-282" b="-282"/>
              </a:stretch>
            </a:blipFill>
          </p:spPr>
          <p:txBody>
            <a:bodyPr/>
            <a:lstStyle/>
            <a:p>
              <a:endParaRPr lang="it-IT"/>
            </a:p>
          </p:txBody>
        </p:sp>
      </p:grpSp>
      <p:grpSp>
        <p:nvGrpSpPr>
          <p:cNvPr id="28" name="Group 28"/>
          <p:cNvGrpSpPr/>
          <p:nvPr/>
        </p:nvGrpSpPr>
        <p:grpSpPr>
          <a:xfrm>
            <a:off x="1965065" y="5467502"/>
            <a:ext cx="1402366" cy="1080516"/>
            <a:chOff x="0" y="0"/>
            <a:chExt cx="1869821" cy="1440688"/>
          </a:xfrm>
        </p:grpSpPr>
        <p:sp>
          <p:nvSpPr>
            <p:cNvPr id="29" name="Freeform 29"/>
            <p:cNvSpPr/>
            <p:nvPr/>
          </p:nvSpPr>
          <p:spPr>
            <a:xfrm>
              <a:off x="0" y="0"/>
              <a:ext cx="1869821" cy="1440688"/>
            </a:xfrm>
            <a:custGeom>
              <a:avLst/>
              <a:gdLst/>
              <a:ahLst/>
              <a:cxnLst/>
              <a:rect l="l" t="t" r="r" b="b"/>
              <a:pathLst>
                <a:path w="1869821" h="1440688">
                  <a:moveTo>
                    <a:pt x="0" y="0"/>
                  </a:moveTo>
                  <a:lnTo>
                    <a:pt x="1869821" y="0"/>
                  </a:lnTo>
                  <a:lnTo>
                    <a:pt x="1869821" y="1440688"/>
                  </a:lnTo>
                  <a:lnTo>
                    <a:pt x="0" y="1440688"/>
                  </a:lnTo>
                  <a:lnTo>
                    <a:pt x="0" y="0"/>
                  </a:lnTo>
                  <a:close/>
                </a:path>
              </a:pathLst>
            </a:custGeom>
            <a:blipFill>
              <a:blip r:embed="rId13"/>
              <a:stretch>
                <a:fillRect t="-29" b="-29"/>
              </a:stretch>
            </a:blipFill>
          </p:spPr>
          <p:txBody>
            <a:bodyPr/>
            <a:lstStyle/>
            <a:p>
              <a:endParaRPr lang="it-IT"/>
            </a:p>
          </p:txBody>
        </p:sp>
      </p:grpSp>
      <p:grpSp>
        <p:nvGrpSpPr>
          <p:cNvPr id="30" name="Group 30"/>
          <p:cNvGrpSpPr/>
          <p:nvPr/>
        </p:nvGrpSpPr>
        <p:grpSpPr>
          <a:xfrm>
            <a:off x="0" y="5427536"/>
            <a:ext cx="2034730" cy="1120521"/>
            <a:chOff x="0" y="0"/>
            <a:chExt cx="2712974" cy="1494028"/>
          </a:xfrm>
        </p:grpSpPr>
        <p:sp>
          <p:nvSpPr>
            <p:cNvPr id="31" name="Freeform 31"/>
            <p:cNvSpPr/>
            <p:nvPr/>
          </p:nvSpPr>
          <p:spPr>
            <a:xfrm>
              <a:off x="0" y="0"/>
              <a:ext cx="2712974" cy="1494028"/>
            </a:xfrm>
            <a:custGeom>
              <a:avLst/>
              <a:gdLst/>
              <a:ahLst/>
              <a:cxnLst/>
              <a:rect l="l" t="t" r="r" b="b"/>
              <a:pathLst>
                <a:path w="2712974" h="1494028">
                  <a:moveTo>
                    <a:pt x="0" y="0"/>
                  </a:moveTo>
                  <a:lnTo>
                    <a:pt x="2712974" y="0"/>
                  </a:lnTo>
                  <a:lnTo>
                    <a:pt x="2712974" y="1494028"/>
                  </a:lnTo>
                  <a:lnTo>
                    <a:pt x="0" y="1494028"/>
                  </a:lnTo>
                  <a:lnTo>
                    <a:pt x="0" y="0"/>
                  </a:lnTo>
                  <a:close/>
                </a:path>
              </a:pathLst>
            </a:custGeom>
            <a:blipFill>
              <a:blip r:embed="rId14"/>
              <a:stretch>
                <a:fillRect t="-646" b="-646"/>
              </a:stretch>
            </a:blipFill>
          </p:spPr>
          <p:txBody>
            <a:bodyPr/>
            <a:lstStyle/>
            <a:p>
              <a:endParaRPr lang="it-IT"/>
            </a:p>
          </p:txBody>
        </p:sp>
      </p:grpSp>
      <p:grpSp>
        <p:nvGrpSpPr>
          <p:cNvPr id="32" name="Group 32"/>
          <p:cNvGrpSpPr/>
          <p:nvPr/>
        </p:nvGrpSpPr>
        <p:grpSpPr>
          <a:xfrm>
            <a:off x="0" y="2874416"/>
            <a:ext cx="18287619" cy="2597372"/>
            <a:chOff x="0" y="0"/>
            <a:chExt cx="24383492" cy="3463163"/>
          </a:xfrm>
        </p:grpSpPr>
        <p:sp>
          <p:nvSpPr>
            <p:cNvPr id="33" name="Freeform 33"/>
            <p:cNvSpPr/>
            <p:nvPr/>
          </p:nvSpPr>
          <p:spPr>
            <a:xfrm>
              <a:off x="0" y="0"/>
              <a:ext cx="24383492" cy="3463163"/>
            </a:xfrm>
            <a:custGeom>
              <a:avLst/>
              <a:gdLst/>
              <a:ahLst/>
              <a:cxnLst/>
              <a:rect l="l" t="t" r="r" b="b"/>
              <a:pathLst>
                <a:path w="24383492" h="3463163">
                  <a:moveTo>
                    <a:pt x="0" y="0"/>
                  </a:moveTo>
                  <a:lnTo>
                    <a:pt x="24383492" y="0"/>
                  </a:lnTo>
                  <a:lnTo>
                    <a:pt x="24383492" y="3463163"/>
                  </a:lnTo>
                  <a:lnTo>
                    <a:pt x="0" y="3463163"/>
                  </a:lnTo>
                  <a:close/>
                </a:path>
              </a:pathLst>
            </a:custGeom>
            <a:solidFill>
              <a:srgbClr val="C00000"/>
            </a:solidFill>
          </p:spPr>
          <p:txBody>
            <a:bodyPr/>
            <a:lstStyle/>
            <a:p>
              <a:endParaRPr lang="it-IT"/>
            </a:p>
          </p:txBody>
        </p:sp>
      </p:grpSp>
      <p:grpSp>
        <p:nvGrpSpPr>
          <p:cNvPr id="34" name="Group 34"/>
          <p:cNvGrpSpPr/>
          <p:nvPr/>
        </p:nvGrpSpPr>
        <p:grpSpPr>
          <a:xfrm>
            <a:off x="0" y="3139266"/>
            <a:ext cx="18287638" cy="3072482"/>
            <a:chOff x="0" y="0"/>
            <a:chExt cx="24383517" cy="4096643"/>
          </a:xfrm>
        </p:grpSpPr>
        <p:sp>
          <p:nvSpPr>
            <p:cNvPr id="35" name="Freeform 35"/>
            <p:cNvSpPr/>
            <p:nvPr/>
          </p:nvSpPr>
          <p:spPr>
            <a:xfrm>
              <a:off x="0" y="0"/>
              <a:ext cx="24383519" cy="4096641"/>
            </a:xfrm>
            <a:custGeom>
              <a:avLst/>
              <a:gdLst/>
              <a:ahLst/>
              <a:cxnLst/>
              <a:rect l="l" t="t" r="r" b="b"/>
              <a:pathLst>
                <a:path w="24383519" h="4096641">
                  <a:moveTo>
                    <a:pt x="0" y="0"/>
                  </a:moveTo>
                  <a:lnTo>
                    <a:pt x="24383519" y="0"/>
                  </a:lnTo>
                  <a:lnTo>
                    <a:pt x="24383519" y="4096641"/>
                  </a:lnTo>
                  <a:lnTo>
                    <a:pt x="0" y="4096641"/>
                  </a:lnTo>
                  <a:close/>
                </a:path>
              </a:pathLst>
            </a:custGeom>
            <a:blipFill>
              <a:blip r:embed="rId15">
                <a:alphaModFix amt="0"/>
              </a:blip>
              <a:stretch>
                <a:fillRect t="-73358" b="-58593"/>
              </a:stretch>
            </a:blipFill>
          </p:spPr>
          <p:txBody>
            <a:bodyPr/>
            <a:lstStyle/>
            <a:p>
              <a:endParaRPr lang="it-IT"/>
            </a:p>
          </p:txBody>
        </p:sp>
        <p:sp>
          <p:nvSpPr>
            <p:cNvPr id="36" name="TextBox 36"/>
            <p:cNvSpPr txBox="1"/>
            <p:nvPr/>
          </p:nvSpPr>
          <p:spPr>
            <a:xfrm>
              <a:off x="0" y="-28575"/>
              <a:ext cx="24383517" cy="4125218"/>
            </a:xfrm>
            <a:prstGeom prst="rect">
              <a:avLst/>
            </a:prstGeom>
          </p:spPr>
          <p:txBody>
            <a:bodyPr lIns="0" tIns="0" rIns="0" bIns="0" rtlCol="0" anchor="ctr"/>
            <a:lstStyle/>
            <a:p>
              <a:pPr algn="ctr">
                <a:lnSpc>
                  <a:spcPts val="7200"/>
                </a:lnSpc>
              </a:pPr>
              <a:endParaRPr lang="en-US" sz="6000" b="1" dirty="0">
                <a:solidFill>
                  <a:srgbClr val="FFFFFF"/>
                </a:solidFill>
                <a:latin typeface="Arial Bold"/>
                <a:ea typeface="Arial Bold"/>
                <a:cs typeface="Arial Bold"/>
                <a:sym typeface="Arial Bold"/>
              </a:endParaRPr>
            </a:p>
          </p:txBody>
        </p:sp>
      </p:grpSp>
      <p:sp>
        <p:nvSpPr>
          <p:cNvPr id="37" name="TextBox 37"/>
          <p:cNvSpPr txBox="1"/>
          <p:nvPr/>
        </p:nvSpPr>
        <p:spPr>
          <a:xfrm>
            <a:off x="9282779" y="7542724"/>
            <a:ext cx="8960396" cy="876300"/>
          </a:xfrm>
          <a:prstGeom prst="rect">
            <a:avLst/>
          </a:prstGeom>
        </p:spPr>
        <p:txBody>
          <a:bodyPr lIns="0" tIns="0" rIns="0" bIns="0" rtlCol="0" anchor="t">
            <a:spAutoFit/>
          </a:bodyPr>
          <a:lstStyle/>
          <a:p>
            <a:pPr algn="ctr">
              <a:lnSpc>
                <a:spcPts val="3240"/>
              </a:lnSpc>
            </a:pPr>
            <a:r>
              <a:rPr lang="en-US" sz="2700">
                <a:solidFill>
                  <a:srgbClr val="000000"/>
                </a:solidFill>
                <a:latin typeface="Calibri (MS)"/>
                <a:ea typeface="Calibri (MS)"/>
                <a:cs typeface="Calibri (MS)"/>
                <a:sym typeface="Calibri (MS)"/>
              </a:rPr>
              <a:t>Prof. Lorenzo Baraldi</a:t>
            </a:r>
          </a:p>
          <a:p>
            <a:pPr algn="ctr">
              <a:lnSpc>
                <a:spcPts val="3240"/>
              </a:lnSpc>
            </a:pPr>
            <a:r>
              <a:rPr lang="en-US" sz="2700">
                <a:solidFill>
                  <a:srgbClr val="000000"/>
                </a:solidFill>
                <a:latin typeface="Calibri (MS)"/>
                <a:ea typeface="Calibri (MS)"/>
                <a:cs typeface="Calibri (MS)"/>
                <a:sym typeface="Calibri (MS)"/>
              </a:rPr>
              <a:t>Dott. Leonardo Zini</a:t>
            </a:r>
          </a:p>
        </p:txBody>
      </p:sp>
      <p:grpSp>
        <p:nvGrpSpPr>
          <p:cNvPr id="38" name="Group 38"/>
          <p:cNvGrpSpPr/>
          <p:nvPr/>
        </p:nvGrpSpPr>
        <p:grpSpPr>
          <a:xfrm>
            <a:off x="9191339" y="6512614"/>
            <a:ext cx="9143276" cy="1049007"/>
            <a:chOff x="0" y="0"/>
            <a:chExt cx="12191035" cy="1398676"/>
          </a:xfrm>
        </p:grpSpPr>
        <p:sp>
          <p:nvSpPr>
            <p:cNvPr id="39" name="Freeform 39"/>
            <p:cNvSpPr/>
            <p:nvPr/>
          </p:nvSpPr>
          <p:spPr>
            <a:xfrm>
              <a:off x="0" y="0"/>
              <a:ext cx="12191040" cy="1398675"/>
            </a:xfrm>
            <a:custGeom>
              <a:avLst/>
              <a:gdLst/>
              <a:ahLst/>
              <a:cxnLst/>
              <a:rect l="l" t="t" r="r" b="b"/>
              <a:pathLst>
                <a:path w="12191040" h="1398675">
                  <a:moveTo>
                    <a:pt x="0" y="0"/>
                  </a:moveTo>
                  <a:lnTo>
                    <a:pt x="12191040" y="0"/>
                  </a:lnTo>
                  <a:lnTo>
                    <a:pt x="12191040" y="1398675"/>
                  </a:lnTo>
                  <a:lnTo>
                    <a:pt x="0" y="1398675"/>
                  </a:lnTo>
                  <a:close/>
                </a:path>
              </a:pathLst>
            </a:custGeom>
            <a:blipFill>
              <a:blip r:embed="rId15">
                <a:alphaModFix amt="0"/>
              </a:blip>
              <a:stretch>
                <a:fillRect t="-119834" b="-119834"/>
              </a:stretch>
            </a:blipFill>
          </p:spPr>
          <p:txBody>
            <a:bodyPr/>
            <a:lstStyle/>
            <a:p>
              <a:endParaRPr lang="it-IT"/>
            </a:p>
          </p:txBody>
        </p:sp>
        <p:sp>
          <p:nvSpPr>
            <p:cNvPr id="40" name="TextBox 40"/>
            <p:cNvSpPr txBox="1"/>
            <p:nvPr/>
          </p:nvSpPr>
          <p:spPr>
            <a:xfrm>
              <a:off x="0" y="-66675"/>
              <a:ext cx="12191035" cy="1465351"/>
            </a:xfrm>
            <a:prstGeom prst="rect">
              <a:avLst/>
            </a:prstGeom>
          </p:spPr>
          <p:txBody>
            <a:bodyPr lIns="0" tIns="0" rIns="0" bIns="0" rtlCol="0" anchor="b"/>
            <a:lstStyle/>
            <a:p>
              <a:pPr algn="ctr">
                <a:lnSpc>
                  <a:spcPts val="3600"/>
                </a:lnSpc>
              </a:pPr>
              <a:r>
                <a:rPr lang="en-US" sz="3000">
                  <a:solidFill>
                    <a:srgbClr val="C00000"/>
                  </a:solidFill>
                  <a:latin typeface="Calibri (MS)"/>
                  <a:ea typeface="Calibri (MS)"/>
                  <a:cs typeface="Calibri (MS)"/>
                  <a:sym typeface="Calibri (MS)"/>
                </a:rPr>
                <a:t>Advisors</a:t>
              </a:r>
            </a:p>
          </p:txBody>
        </p:sp>
      </p:grpSp>
      <p:sp>
        <p:nvSpPr>
          <p:cNvPr id="43" name="TextBox 43"/>
          <p:cNvSpPr txBox="1"/>
          <p:nvPr/>
        </p:nvSpPr>
        <p:spPr>
          <a:xfrm>
            <a:off x="0" y="6462608"/>
            <a:ext cx="9143276" cy="1099012"/>
          </a:xfrm>
          <a:prstGeom prst="rect">
            <a:avLst/>
          </a:prstGeom>
        </p:spPr>
        <p:txBody>
          <a:bodyPr lIns="0" tIns="0" rIns="0" bIns="0" rtlCol="0" anchor="b"/>
          <a:lstStyle/>
          <a:p>
            <a:pPr algn="ctr">
              <a:lnSpc>
                <a:spcPts val="3600"/>
              </a:lnSpc>
            </a:pPr>
            <a:r>
              <a:rPr lang="en-US" sz="3000" dirty="0">
                <a:solidFill>
                  <a:srgbClr val="C00000"/>
                </a:solidFill>
                <a:latin typeface="Calibri (MS)"/>
                <a:ea typeface="Calibri (MS)"/>
                <a:cs typeface="Calibri (MS)"/>
                <a:sym typeface="Calibri (MS)"/>
              </a:rPr>
              <a:t>Emanuele Di Luzio</a:t>
            </a:r>
          </a:p>
        </p:txBody>
      </p:sp>
      <p:sp>
        <p:nvSpPr>
          <p:cNvPr id="44" name="TextBox 44"/>
          <p:cNvSpPr txBox="1"/>
          <p:nvPr/>
        </p:nvSpPr>
        <p:spPr>
          <a:xfrm>
            <a:off x="91440" y="7542724"/>
            <a:ext cx="8960396" cy="466725"/>
          </a:xfrm>
          <a:prstGeom prst="rect">
            <a:avLst/>
          </a:prstGeom>
        </p:spPr>
        <p:txBody>
          <a:bodyPr lIns="0" tIns="0" rIns="0" bIns="0" rtlCol="0" anchor="t">
            <a:spAutoFit/>
          </a:bodyPr>
          <a:lstStyle/>
          <a:p>
            <a:pPr algn="ctr">
              <a:lnSpc>
                <a:spcPts val="3240"/>
              </a:lnSpc>
            </a:pPr>
            <a:r>
              <a:rPr lang="en-US" sz="2700" dirty="0">
                <a:solidFill>
                  <a:srgbClr val="000000"/>
                </a:solidFill>
                <a:latin typeface="Calibri (MS)"/>
                <a:ea typeface="Calibri (MS)"/>
                <a:cs typeface="Calibri (MS)"/>
                <a:sym typeface="Calibri (MS)"/>
              </a:rPr>
              <a:t>337543@studenti.unimore.it</a:t>
            </a:r>
          </a:p>
        </p:txBody>
      </p:sp>
      <p:sp>
        <p:nvSpPr>
          <p:cNvPr id="46" name="TextBox 43">
            <a:extLst>
              <a:ext uri="{FF2B5EF4-FFF2-40B4-BE49-F238E27FC236}">
                <a16:creationId xmlns:a16="http://schemas.microsoft.com/office/drawing/2014/main" id="{B60AEDFF-24B0-F37B-99EB-F8A871B8FF64}"/>
              </a:ext>
            </a:extLst>
          </p:cNvPr>
          <p:cNvSpPr txBox="1"/>
          <p:nvPr/>
        </p:nvSpPr>
        <p:spPr>
          <a:xfrm>
            <a:off x="1491319" y="3991405"/>
            <a:ext cx="15582919" cy="1099012"/>
          </a:xfrm>
          <a:prstGeom prst="rect">
            <a:avLst/>
          </a:prstGeom>
        </p:spPr>
        <p:txBody>
          <a:bodyPr lIns="0" tIns="0" rIns="0" bIns="0" rtlCol="0" anchor="b"/>
          <a:lstStyle/>
          <a:p>
            <a:pPr algn="ctr">
              <a:lnSpc>
                <a:spcPts val="3600"/>
              </a:lnSpc>
            </a:pPr>
            <a:r>
              <a:rPr lang="en-US" sz="6600" dirty="0">
                <a:solidFill>
                  <a:schemeClr val="bg1"/>
                </a:solidFill>
                <a:latin typeface="Calibri (MS)"/>
                <a:ea typeface="Calibri (MS)"/>
                <a:cs typeface="Calibri (MS)"/>
                <a:sym typeface="Calibri (MS)"/>
              </a:rPr>
              <a:t>LLM-based SVG Image Captioning with</a:t>
            </a:r>
          </a:p>
          <a:p>
            <a:pPr algn="ctr">
              <a:lnSpc>
                <a:spcPts val="3600"/>
              </a:lnSpc>
            </a:pPr>
            <a:endParaRPr lang="en-US" sz="6600" dirty="0">
              <a:solidFill>
                <a:schemeClr val="bg1"/>
              </a:solidFill>
              <a:latin typeface="Calibri (MS)"/>
              <a:ea typeface="Calibri (MS)"/>
              <a:cs typeface="Calibri (MS)"/>
              <a:sym typeface="Calibri (MS)"/>
            </a:endParaRPr>
          </a:p>
          <a:p>
            <a:pPr algn="ctr">
              <a:lnSpc>
                <a:spcPts val="3600"/>
              </a:lnSpc>
            </a:pPr>
            <a:r>
              <a:rPr lang="en-US" sz="6600" dirty="0">
                <a:solidFill>
                  <a:schemeClr val="bg1"/>
                </a:solidFill>
                <a:latin typeface="Calibri (MS)"/>
                <a:ea typeface="Calibri (MS)"/>
                <a:cs typeface="Calibri (MS)"/>
                <a:sym typeface="Calibri (MS)"/>
              </a:rPr>
              <a:t> Conceptual Embeddings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2"/>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1110263" y="5516117"/>
            <a:ext cx="16275762" cy="3347977"/>
            <a:chOff x="0" y="0"/>
            <a:chExt cx="4286621" cy="881772"/>
          </a:xfrm>
        </p:grpSpPr>
        <p:sp>
          <p:nvSpPr>
            <p:cNvPr id="7" name="Freeform 7"/>
            <p:cNvSpPr/>
            <p:nvPr/>
          </p:nvSpPr>
          <p:spPr>
            <a:xfrm>
              <a:off x="0" y="0"/>
              <a:ext cx="4286621" cy="881772"/>
            </a:xfrm>
            <a:custGeom>
              <a:avLst/>
              <a:gdLst/>
              <a:ahLst/>
              <a:cxnLst/>
              <a:rect l="l" t="t" r="r" b="b"/>
              <a:pathLst>
                <a:path w="4286621" h="881772">
                  <a:moveTo>
                    <a:pt x="31394" y="0"/>
                  </a:moveTo>
                  <a:lnTo>
                    <a:pt x="4255226" y="0"/>
                  </a:lnTo>
                  <a:cubicBezTo>
                    <a:pt x="4272565" y="0"/>
                    <a:pt x="4286621" y="14056"/>
                    <a:pt x="4286621" y="31394"/>
                  </a:cubicBezTo>
                  <a:lnTo>
                    <a:pt x="4286621" y="850377"/>
                  </a:lnTo>
                  <a:cubicBezTo>
                    <a:pt x="4286621" y="867716"/>
                    <a:pt x="4272565" y="881772"/>
                    <a:pt x="4255226" y="881772"/>
                  </a:cubicBezTo>
                  <a:lnTo>
                    <a:pt x="31394" y="881772"/>
                  </a:lnTo>
                  <a:cubicBezTo>
                    <a:pt x="14056" y="881772"/>
                    <a:pt x="0" y="867716"/>
                    <a:pt x="0" y="850377"/>
                  </a:cubicBezTo>
                  <a:lnTo>
                    <a:pt x="0" y="31394"/>
                  </a:lnTo>
                  <a:cubicBezTo>
                    <a:pt x="0" y="14056"/>
                    <a:pt x="14056" y="0"/>
                    <a:pt x="31394" y="0"/>
                  </a:cubicBezTo>
                  <a:close/>
                </a:path>
              </a:pathLst>
            </a:custGeom>
            <a:ln w="19050" cap="rnd">
              <a:solidFill>
                <a:srgbClr val="424242"/>
              </a:solidFill>
              <a:prstDash val="solid"/>
              <a:round/>
            </a:ln>
          </p:spPr>
          <p:txBody>
            <a:bodyPr/>
            <a:lstStyle/>
            <a:p>
              <a:endParaRPr lang="it-IT"/>
            </a:p>
          </p:txBody>
        </p:sp>
        <p:sp>
          <p:nvSpPr>
            <p:cNvPr id="8" name="TextBox 8"/>
            <p:cNvSpPr txBox="1"/>
            <p:nvPr/>
          </p:nvSpPr>
          <p:spPr>
            <a:xfrm>
              <a:off x="0" y="-28575"/>
              <a:ext cx="4286621" cy="910347"/>
            </a:xfrm>
            <a:prstGeom prst="rect">
              <a:avLst/>
            </a:prstGeom>
          </p:spPr>
          <p:txBody>
            <a:bodyPr lIns="50800" tIns="50800" rIns="50800" bIns="50800" rtlCol="0" anchor="ctr"/>
            <a:lstStyle/>
            <a:p>
              <a:pPr algn="ctr">
                <a:lnSpc>
                  <a:spcPts val="2015"/>
                </a:lnSpc>
              </a:pPr>
              <a:endParaRPr/>
            </a:p>
          </p:txBody>
        </p:sp>
      </p:grpSp>
      <p:sp>
        <p:nvSpPr>
          <p:cNvPr id="9" name="TextBox 9"/>
          <p:cNvSpPr txBox="1"/>
          <p:nvPr/>
        </p:nvSpPr>
        <p:spPr>
          <a:xfrm>
            <a:off x="1790681" y="5886868"/>
            <a:ext cx="4815344" cy="518922"/>
          </a:xfrm>
          <a:prstGeom prst="rect">
            <a:avLst/>
          </a:prstGeom>
        </p:spPr>
        <p:txBody>
          <a:bodyPr lIns="0" tIns="0" rIns="0" bIns="0" rtlCol="0" anchor="t">
            <a:spAutoFit/>
          </a:bodyPr>
          <a:lstStyle/>
          <a:p>
            <a:pPr algn="l">
              <a:lnSpc>
                <a:spcPts val="3383"/>
              </a:lnSpc>
            </a:pPr>
            <a:r>
              <a:rPr lang="en-US" sz="3600" b="1" spc="-169">
                <a:solidFill>
                  <a:srgbClr val="424242"/>
                </a:solidFill>
                <a:latin typeface="Calibri (MS) Bold"/>
                <a:ea typeface="Calibri (MS) Bold"/>
                <a:cs typeface="Calibri (MS) Bold"/>
                <a:sym typeface="Calibri (MS) Bold"/>
              </a:rPr>
              <a:t>Metrics:</a:t>
            </a:r>
          </a:p>
        </p:txBody>
      </p:sp>
      <p:sp>
        <p:nvSpPr>
          <p:cNvPr id="10" name="TextBox 10"/>
          <p:cNvSpPr txBox="1"/>
          <p:nvPr/>
        </p:nvSpPr>
        <p:spPr>
          <a:xfrm>
            <a:off x="1635833" y="6510472"/>
            <a:ext cx="15623467" cy="2181225"/>
          </a:xfrm>
          <a:prstGeom prst="rect">
            <a:avLst/>
          </a:prstGeom>
        </p:spPr>
        <p:txBody>
          <a:bodyPr lIns="0" tIns="0" rIns="0" bIns="0" rtlCol="0" anchor="t">
            <a:spAutoFit/>
          </a:bodyPr>
          <a:lstStyle/>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CLIPScore:</a:t>
            </a:r>
            <a:r>
              <a:rPr lang="en-US" sz="3000" spc="-141">
                <a:solidFill>
                  <a:srgbClr val="424242"/>
                </a:solidFill>
                <a:latin typeface="Calibri (MS) Light"/>
                <a:ea typeface="Calibri (MS) Light"/>
                <a:cs typeface="Calibri (MS) Light"/>
                <a:sym typeface="Calibri (MS) Light"/>
              </a:rPr>
              <a:t> Measures the </a:t>
            </a:r>
            <a:r>
              <a:rPr lang="en-US" sz="3000" b="1" spc="-141">
                <a:solidFill>
                  <a:srgbClr val="424242"/>
                </a:solidFill>
                <a:latin typeface="Calibri (MS) Bold"/>
                <a:ea typeface="Calibri (MS) Bold"/>
                <a:cs typeface="Calibri (MS) Bold"/>
                <a:sym typeface="Calibri (MS) Bold"/>
              </a:rPr>
              <a:t>Semantic Alignment</a:t>
            </a:r>
            <a:r>
              <a:rPr lang="en-US" sz="3000" spc="-141">
                <a:solidFill>
                  <a:srgbClr val="424242"/>
                </a:solidFill>
                <a:latin typeface="Calibri (MS) Light"/>
                <a:ea typeface="Calibri (MS) Light"/>
                <a:cs typeface="Calibri (MS) Light"/>
                <a:sym typeface="Calibri (MS) Light"/>
              </a:rPr>
              <a:t> between the generated caption and the image content.</a:t>
            </a:r>
          </a:p>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BLEU/ROUGE: </a:t>
            </a:r>
            <a:r>
              <a:rPr lang="en-US" sz="3000" spc="-141">
                <a:solidFill>
                  <a:srgbClr val="424242"/>
                </a:solidFill>
                <a:latin typeface="Calibri (MS)"/>
                <a:ea typeface="Calibri (MS)"/>
                <a:cs typeface="Calibri (MS)"/>
                <a:sym typeface="Calibri (MS)"/>
              </a:rPr>
              <a:t>Measures </a:t>
            </a:r>
            <a:r>
              <a:rPr lang="en-US" sz="3000" b="1" spc="-141">
                <a:solidFill>
                  <a:srgbClr val="424242"/>
                </a:solidFill>
                <a:latin typeface="Calibri (MS) Bold"/>
                <a:ea typeface="Calibri (MS) Bold"/>
                <a:cs typeface="Calibri (MS) Bold"/>
                <a:sym typeface="Calibri (MS) Bold"/>
              </a:rPr>
              <a:t>Textual Similarity </a:t>
            </a:r>
            <a:r>
              <a:rPr lang="en-US" sz="3000" spc="-141">
                <a:solidFill>
                  <a:srgbClr val="424242"/>
                </a:solidFill>
                <a:latin typeface="Calibri (MS)"/>
                <a:ea typeface="Calibri (MS)"/>
                <a:cs typeface="Calibri (MS)"/>
                <a:sym typeface="Calibri (MS)"/>
              </a:rPr>
              <a:t>against ground truth.</a:t>
            </a:r>
          </a:p>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Composite Score: CLIPScore/10 + BLEU + METEOR + ROUGE.</a:t>
            </a:r>
          </a:p>
          <a:p>
            <a:pPr algn="l">
              <a:lnSpc>
                <a:spcPts val="4200"/>
              </a:lnSpc>
            </a:pPr>
            <a:endParaRPr lang="en-US" sz="3000" b="1" spc="-141">
              <a:solidFill>
                <a:srgbClr val="424242"/>
              </a:solidFill>
              <a:latin typeface="Calibri (MS) Bold"/>
              <a:ea typeface="Calibri (MS) Bold"/>
              <a:cs typeface="Calibri (MS) Bold"/>
              <a:sym typeface="Calibri (MS) Bold"/>
            </a:endParaRPr>
          </a:p>
        </p:txBody>
      </p:sp>
      <p:grpSp>
        <p:nvGrpSpPr>
          <p:cNvPr id="11" name="Group 11"/>
          <p:cNvGrpSpPr/>
          <p:nvPr/>
        </p:nvGrpSpPr>
        <p:grpSpPr>
          <a:xfrm>
            <a:off x="1038225" y="1910965"/>
            <a:ext cx="16275762" cy="3347977"/>
            <a:chOff x="0" y="0"/>
            <a:chExt cx="4286621" cy="881772"/>
          </a:xfrm>
        </p:grpSpPr>
        <p:sp>
          <p:nvSpPr>
            <p:cNvPr id="12" name="Freeform 12"/>
            <p:cNvSpPr/>
            <p:nvPr/>
          </p:nvSpPr>
          <p:spPr>
            <a:xfrm>
              <a:off x="0" y="0"/>
              <a:ext cx="4286621" cy="881772"/>
            </a:xfrm>
            <a:custGeom>
              <a:avLst/>
              <a:gdLst/>
              <a:ahLst/>
              <a:cxnLst/>
              <a:rect l="l" t="t" r="r" b="b"/>
              <a:pathLst>
                <a:path w="4286621" h="881772">
                  <a:moveTo>
                    <a:pt x="31394" y="0"/>
                  </a:moveTo>
                  <a:lnTo>
                    <a:pt x="4255226" y="0"/>
                  </a:lnTo>
                  <a:cubicBezTo>
                    <a:pt x="4272565" y="0"/>
                    <a:pt x="4286621" y="14056"/>
                    <a:pt x="4286621" y="31394"/>
                  </a:cubicBezTo>
                  <a:lnTo>
                    <a:pt x="4286621" y="850377"/>
                  </a:lnTo>
                  <a:cubicBezTo>
                    <a:pt x="4286621" y="867716"/>
                    <a:pt x="4272565" y="881772"/>
                    <a:pt x="4255226" y="881772"/>
                  </a:cubicBezTo>
                  <a:lnTo>
                    <a:pt x="31394" y="881772"/>
                  </a:lnTo>
                  <a:cubicBezTo>
                    <a:pt x="14056" y="881772"/>
                    <a:pt x="0" y="867716"/>
                    <a:pt x="0" y="850377"/>
                  </a:cubicBezTo>
                  <a:lnTo>
                    <a:pt x="0" y="31394"/>
                  </a:lnTo>
                  <a:cubicBezTo>
                    <a:pt x="0" y="14056"/>
                    <a:pt x="14056" y="0"/>
                    <a:pt x="31394" y="0"/>
                  </a:cubicBezTo>
                  <a:close/>
                </a:path>
              </a:pathLst>
            </a:custGeom>
            <a:ln w="19050" cap="rnd">
              <a:solidFill>
                <a:srgbClr val="424242"/>
              </a:solidFill>
              <a:prstDash val="solid"/>
              <a:round/>
            </a:ln>
          </p:spPr>
          <p:txBody>
            <a:bodyPr/>
            <a:lstStyle/>
            <a:p>
              <a:endParaRPr lang="it-IT"/>
            </a:p>
          </p:txBody>
        </p:sp>
        <p:sp>
          <p:nvSpPr>
            <p:cNvPr id="13" name="TextBox 13"/>
            <p:cNvSpPr txBox="1"/>
            <p:nvPr/>
          </p:nvSpPr>
          <p:spPr>
            <a:xfrm>
              <a:off x="0" y="-28575"/>
              <a:ext cx="4286621" cy="910347"/>
            </a:xfrm>
            <a:prstGeom prst="rect">
              <a:avLst/>
            </a:prstGeom>
          </p:spPr>
          <p:txBody>
            <a:bodyPr lIns="50800" tIns="50800" rIns="50800" bIns="50800" rtlCol="0" anchor="ctr"/>
            <a:lstStyle/>
            <a:p>
              <a:pPr algn="ctr">
                <a:lnSpc>
                  <a:spcPts val="2015"/>
                </a:lnSpc>
              </a:pPr>
              <a:endParaRPr/>
            </a:p>
          </p:txBody>
        </p:sp>
      </p:grpSp>
      <p:sp>
        <p:nvSpPr>
          <p:cNvPr id="14" name="TextBox 14"/>
          <p:cNvSpPr txBox="1"/>
          <p:nvPr/>
        </p:nvSpPr>
        <p:spPr>
          <a:xfrm>
            <a:off x="1790681" y="2915162"/>
            <a:ext cx="8826662" cy="2714625"/>
          </a:xfrm>
          <a:prstGeom prst="rect">
            <a:avLst/>
          </a:prstGeom>
        </p:spPr>
        <p:txBody>
          <a:bodyPr lIns="0" tIns="0" rIns="0" bIns="0" rtlCol="0" anchor="t">
            <a:spAutoFit/>
          </a:bodyPr>
          <a:lstStyle/>
          <a:p>
            <a:pPr algn="l">
              <a:lnSpc>
                <a:spcPts val="4200"/>
              </a:lnSpc>
            </a:pPr>
            <a:r>
              <a:rPr lang="en-US" sz="3000" b="1" spc="-141">
                <a:solidFill>
                  <a:srgbClr val="424242"/>
                </a:solidFill>
                <a:latin typeface="Calibri (MS) Bold"/>
                <a:ea typeface="Calibri (MS) Bold"/>
                <a:cs typeface="Calibri (MS) Bold"/>
                <a:sym typeface="Calibri (MS) Bold"/>
              </a:rPr>
              <a:t>Baselines:</a:t>
            </a:r>
          </a:p>
          <a:p>
            <a:pPr algn="l">
              <a:lnSpc>
                <a:spcPts val="4200"/>
              </a:lnSpc>
            </a:pPr>
            <a:r>
              <a:rPr lang="en-US" sz="3000" spc="-141">
                <a:solidFill>
                  <a:srgbClr val="424242"/>
                </a:solidFill>
                <a:latin typeface="Calibri (MS) Light"/>
                <a:ea typeface="Calibri (MS) Light"/>
                <a:cs typeface="Calibri (MS) Light"/>
                <a:sym typeface="Calibri (MS) Light"/>
              </a:rPr>
              <a:t>1. </a:t>
            </a:r>
            <a:r>
              <a:rPr lang="en-US" sz="3000" b="1" spc="-141">
                <a:solidFill>
                  <a:srgbClr val="424242"/>
                </a:solidFill>
                <a:latin typeface="Calibri (MS) Bold"/>
                <a:ea typeface="Calibri (MS) Bold"/>
                <a:cs typeface="Calibri (MS) Bold"/>
                <a:sym typeface="Calibri (MS) Bold"/>
              </a:rPr>
              <a:t>Raster Models:</a:t>
            </a:r>
            <a:r>
              <a:rPr lang="en-US" sz="3000" spc="-141">
                <a:solidFill>
                  <a:srgbClr val="424242"/>
                </a:solidFill>
                <a:latin typeface="Calibri (MS) Light"/>
                <a:ea typeface="Calibri (MS) Light"/>
                <a:cs typeface="Calibri (MS) Light"/>
                <a:sym typeface="Calibri (MS) Light"/>
              </a:rPr>
              <a:t> BLIP-2, Florence-2.</a:t>
            </a:r>
          </a:p>
          <a:p>
            <a:pPr algn="l">
              <a:lnSpc>
                <a:spcPts val="4200"/>
              </a:lnSpc>
            </a:pPr>
            <a:r>
              <a:rPr lang="en-US" sz="3000" spc="-141">
                <a:solidFill>
                  <a:srgbClr val="424242"/>
                </a:solidFill>
                <a:latin typeface="Calibri (MS) Light"/>
                <a:ea typeface="Calibri (MS) Light"/>
                <a:cs typeface="Calibri (MS) Light"/>
                <a:sym typeface="Calibri (MS) Light"/>
              </a:rPr>
              <a:t>2. </a:t>
            </a:r>
            <a:r>
              <a:rPr lang="en-US" sz="3000" b="1" spc="-141">
                <a:solidFill>
                  <a:srgbClr val="424242"/>
                </a:solidFill>
                <a:latin typeface="Calibri (MS) Bold"/>
                <a:ea typeface="Calibri (MS) Bold"/>
                <a:cs typeface="Calibri (MS) Bold"/>
                <a:sym typeface="Calibri (MS) Bold"/>
              </a:rPr>
              <a:t>Text-Only (Zero Shot):</a:t>
            </a:r>
            <a:r>
              <a:rPr lang="en-US" sz="3000" spc="-141">
                <a:solidFill>
                  <a:srgbClr val="424242"/>
                </a:solidFill>
                <a:latin typeface="Calibri (MS) Light"/>
                <a:ea typeface="Calibri (MS) Light"/>
                <a:cs typeface="Calibri (MS) Light"/>
                <a:sym typeface="Calibri (MS) Light"/>
              </a:rPr>
              <a:t> Qwen2 / Gemma / Llama-3.</a:t>
            </a:r>
          </a:p>
          <a:p>
            <a:pPr algn="l">
              <a:lnSpc>
                <a:spcPts val="4200"/>
              </a:lnSpc>
            </a:pPr>
            <a:endParaRPr lang="en-US" sz="3000" spc="-141">
              <a:solidFill>
                <a:srgbClr val="424242"/>
              </a:solidFill>
              <a:latin typeface="Calibri (MS) Light"/>
              <a:ea typeface="Calibri (MS) Light"/>
              <a:cs typeface="Calibri (MS) Light"/>
              <a:sym typeface="Calibri (MS) Light"/>
            </a:endParaRPr>
          </a:p>
          <a:p>
            <a:pPr algn="l">
              <a:lnSpc>
                <a:spcPts val="4200"/>
              </a:lnSpc>
            </a:pPr>
            <a:endParaRPr lang="en-US" sz="3000" spc="-141">
              <a:solidFill>
                <a:srgbClr val="424242"/>
              </a:solidFill>
              <a:latin typeface="Calibri (MS) Light"/>
              <a:ea typeface="Calibri (MS) Light"/>
              <a:cs typeface="Calibri (MS) Light"/>
              <a:sym typeface="Calibri (MS) Light"/>
            </a:endParaRPr>
          </a:p>
        </p:txBody>
      </p:sp>
      <p:sp>
        <p:nvSpPr>
          <p:cNvPr id="15" name="TextBox 15"/>
          <p:cNvSpPr txBox="1"/>
          <p:nvPr/>
        </p:nvSpPr>
        <p:spPr>
          <a:xfrm>
            <a:off x="10116245" y="2915162"/>
            <a:ext cx="8826662" cy="2714625"/>
          </a:xfrm>
          <a:prstGeom prst="rect">
            <a:avLst/>
          </a:prstGeom>
        </p:spPr>
        <p:txBody>
          <a:bodyPr lIns="0" tIns="0" rIns="0" bIns="0" rtlCol="0" anchor="t">
            <a:spAutoFit/>
          </a:bodyPr>
          <a:lstStyle/>
          <a:p>
            <a:pPr algn="l">
              <a:lnSpc>
                <a:spcPts val="4200"/>
              </a:lnSpc>
            </a:pPr>
            <a:r>
              <a:rPr lang="en-US" sz="3000" b="1" spc="-141">
                <a:solidFill>
                  <a:srgbClr val="424242"/>
                </a:solidFill>
                <a:latin typeface="Calibri (MS) Bold"/>
                <a:ea typeface="Calibri (MS) Bold"/>
                <a:cs typeface="Calibri (MS) Bold"/>
                <a:sym typeface="Calibri (MS) Bold"/>
              </a:rPr>
              <a:t>Our Models:</a:t>
            </a:r>
          </a:p>
          <a:p>
            <a:pPr algn="l">
              <a:lnSpc>
                <a:spcPts val="4200"/>
              </a:lnSpc>
            </a:pPr>
            <a:r>
              <a:rPr lang="en-US" sz="3000" b="1" spc="-141">
                <a:solidFill>
                  <a:srgbClr val="424242"/>
                </a:solidFill>
                <a:latin typeface="Calibri (MS) Bold"/>
                <a:ea typeface="Calibri (MS) Bold"/>
                <a:cs typeface="Calibri (MS) Bold"/>
                <a:sym typeface="Calibri (MS) Bold"/>
              </a:rPr>
              <a:t>SPE + LLM: </a:t>
            </a:r>
            <a:r>
              <a:rPr lang="en-US" sz="3000" spc="-141">
                <a:solidFill>
                  <a:srgbClr val="424242"/>
                </a:solidFill>
                <a:latin typeface="Calibri (MS)"/>
                <a:ea typeface="Calibri (MS)"/>
                <a:cs typeface="Calibri (MS)"/>
                <a:sym typeface="Calibri (MS)"/>
              </a:rPr>
              <a:t>SPE + Qwen2 / SPE + Gemma.</a:t>
            </a:r>
          </a:p>
          <a:p>
            <a:pPr algn="l">
              <a:lnSpc>
                <a:spcPts val="4200"/>
              </a:lnSpc>
            </a:pPr>
            <a:r>
              <a:rPr lang="en-US" sz="3000" spc="-141">
                <a:solidFill>
                  <a:srgbClr val="424242"/>
                </a:solidFill>
                <a:latin typeface="Calibri (MS) Light"/>
                <a:ea typeface="Calibri (MS) Light"/>
                <a:cs typeface="Calibri (MS) Light"/>
                <a:sym typeface="Calibri (MS) Light"/>
              </a:rPr>
              <a:t> </a:t>
            </a:r>
          </a:p>
          <a:p>
            <a:pPr algn="l">
              <a:lnSpc>
                <a:spcPts val="4200"/>
              </a:lnSpc>
            </a:pPr>
            <a:endParaRPr lang="en-US" sz="3000" spc="-141">
              <a:solidFill>
                <a:srgbClr val="424242"/>
              </a:solidFill>
              <a:latin typeface="Calibri (MS) Light"/>
              <a:ea typeface="Calibri (MS) Light"/>
              <a:cs typeface="Calibri (MS) Light"/>
              <a:sym typeface="Calibri (MS) Light"/>
            </a:endParaRPr>
          </a:p>
          <a:p>
            <a:pPr algn="l">
              <a:lnSpc>
                <a:spcPts val="4200"/>
              </a:lnSpc>
            </a:pPr>
            <a:endParaRPr lang="en-US" sz="3000" spc="-141">
              <a:solidFill>
                <a:srgbClr val="424242"/>
              </a:solidFill>
              <a:latin typeface="Calibri (MS) Light"/>
              <a:ea typeface="Calibri (MS) Light"/>
              <a:cs typeface="Calibri (MS) Light"/>
              <a:sym typeface="Calibri (MS) Light"/>
            </a:endParaRPr>
          </a:p>
        </p:txBody>
      </p:sp>
      <p:sp>
        <p:nvSpPr>
          <p:cNvPr id="16" name="TextBox 16"/>
          <p:cNvSpPr txBox="1"/>
          <p:nvPr/>
        </p:nvSpPr>
        <p:spPr>
          <a:xfrm>
            <a:off x="1790681" y="2324464"/>
            <a:ext cx="4815344" cy="518922"/>
          </a:xfrm>
          <a:prstGeom prst="rect">
            <a:avLst/>
          </a:prstGeom>
        </p:spPr>
        <p:txBody>
          <a:bodyPr lIns="0" tIns="0" rIns="0" bIns="0" rtlCol="0" anchor="t">
            <a:spAutoFit/>
          </a:bodyPr>
          <a:lstStyle/>
          <a:p>
            <a:pPr algn="l">
              <a:lnSpc>
                <a:spcPts val="3383"/>
              </a:lnSpc>
            </a:pPr>
            <a:r>
              <a:rPr lang="en-US" sz="3600" b="1" spc="-169">
                <a:solidFill>
                  <a:srgbClr val="424242"/>
                </a:solidFill>
                <a:latin typeface="Calibri (MS) Bold"/>
                <a:ea typeface="Calibri (MS) Bold"/>
                <a:cs typeface="Calibri (MS) Bold"/>
                <a:sym typeface="Calibri (MS) Bold"/>
              </a:rPr>
              <a:t>Models:</a:t>
            </a:r>
          </a:p>
        </p:txBody>
      </p:sp>
      <p:grpSp>
        <p:nvGrpSpPr>
          <p:cNvPr id="17" name="Group 17"/>
          <p:cNvGrpSpPr/>
          <p:nvPr/>
        </p:nvGrpSpPr>
        <p:grpSpPr>
          <a:xfrm>
            <a:off x="1644874" y="15498"/>
            <a:ext cx="16642193" cy="1765428"/>
            <a:chOff x="-708391" y="-107492"/>
            <a:chExt cx="22189591" cy="2353904"/>
          </a:xfrm>
        </p:grpSpPr>
        <p:sp>
          <p:nvSpPr>
            <p:cNvPr id="18" name="Freeform 18"/>
            <p:cNvSpPr/>
            <p:nvPr/>
          </p:nvSpPr>
          <p:spPr>
            <a:xfrm>
              <a:off x="0" y="0"/>
              <a:ext cx="21481200" cy="2246412"/>
            </a:xfrm>
            <a:custGeom>
              <a:avLst/>
              <a:gdLst/>
              <a:ahLst/>
              <a:cxnLst/>
              <a:rect l="l" t="t" r="r" b="b"/>
              <a:pathLst>
                <a:path w="21481200" h="2246412">
                  <a:moveTo>
                    <a:pt x="0" y="0"/>
                  </a:moveTo>
                  <a:lnTo>
                    <a:pt x="21481200" y="0"/>
                  </a:lnTo>
                  <a:lnTo>
                    <a:pt x="21481200" y="2246412"/>
                  </a:lnTo>
                  <a:lnTo>
                    <a:pt x="0" y="2246412"/>
                  </a:lnTo>
                  <a:close/>
                </a:path>
              </a:pathLst>
            </a:custGeom>
            <a:blipFill>
              <a:blip r:embed="rId3">
                <a:alphaModFix amt="0"/>
              </a:blip>
              <a:stretch>
                <a:fillRect t="-152397" b="-120251"/>
              </a:stretch>
            </a:blipFill>
          </p:spPr>
          <p:txBody>
            <a:bodyPr/>
            <a:lstStyle/>
            <a:p>
              <a:endParaRPr lang="it-IT" dirty="0"/>
            </a:p>
          </p:txBody>
        </p:sp>
        <p:sp>
          <p:nvSpPr>
            <p:cNvPr id="19" name="TextBox 19"/>
            <p:cNvSpPr txBox="1"/>
            <p:nvPr/>
          </p:nvSpPr>
          <p:spPr>
            <a:xfrm>
              <a:off x="-708391" y="-107492"/>
              <a:ext cx="21481199" cy="2332132"/>
            </a:xfrm>
            <a:prstGeom prst="rect">
              <a:avLst/>
            </a:prstGeom>
          </p:spPr>
          <p:txBody>
            <a:bodyPr lIns="0" tIns="0" rIns="0" bIns="0" rtlCol="0" anchor="ctr"/>
            <a:lstStyle/>
            <a:p>
              <a:pPr algn="r">
                <a:lnSpc>
                  <a:spcPts val="5755"/>
                </a:lnSpc>
              </a:pPr>
              <a:r>
                <a:rPr lang="en-US" sz="4800" dirty="0">
                  <a:solidFill>
                    <a:srgbClr val="FFFFFF"/>
                  </a:solidFill>
                  <a:latin typeface="Calibri (MS)"/>
                  <a:ea typeface="Calibri (MS)"/>
                  <a:cs typeface="Calibri (MS)"/>
                  <a:sym typeface="Calibri (MS)"/>
                </a:rPr>
                <a:t>Experimental Setup    </a:t>
              </a:r>
            </a:p>
            <a:p>
              <a:pPr algn="r">
                <a:lnSpc>
                  <a:spcPts val="5759"/>
                </a:lnSpc>
              </a:pPr>
              <a:r>
                <a:rPr lang="en-US" sz="4800" dirty="0">
                  <a:solidFill>
                    <a:srgbClr val="FFFFFF"/>
                  </a:solidFill>
                  <a:latin typeface="Calibri (MS)"/>
                  <a:ea typeface="Calibri (MS)"/>
                  <a:cs typeface="Calibri (MS)"/>
                  <a:sym typeface="Calibri (MS)"/>
                </a:rPr>
                <a:t>   </a:t>
              </a:r>
            </a:p>
          </p:txBody>
        </p:sp>
      </p:gr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2"/>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sp>
        <p:nvSpPr>
          <p:cNvPr id="8" name="TextBox 8"/>
          <p:cNvSpPr txBox="1"/>
          <p:nvPr/>
        </p:nvSpPr>
        <p:spPr>
          <a:xfrm>
            <a:off x="1790681" y="0"/>
            <a:ext cx="16110899" cy="2472999"/>
          </a:xfrm>
          <a:prstGeom prst="rect">
            <a:avLst/>
          </a:prstGeom>
        </p:spPr>
        <p:txBody>
          <a:bodyPr lIns="0" tIns="0" rIns="0" bIns="0" rtlCol="0" anchor="ctr"/>
          <a:lstStyle/>
          <a:p>
            <a:pPr algn="r">
              <a:lnSpc>
                <a:spcPts val="5755"/>
              </a:lnSpc>
            </a:pPr>
            <a:r>
              <a:rPr lang="en-US" sz="4800" dirty="0">
                <a:solidFill>
                  <a:srgbClr val="FFFFFF"/>
                </a:solidFill>
                <a:latin typeface="Calibri (MS)"/>
                <a:ea typeface="Calibri (MS)"/>
                <a:cs typeface="Calibri (MS)"/>
                <a:sym typeface="Calibri (MS)"/>
              </a:rPr>
              <a:t>Preliminary Experiment – The "Text-Only" Attempt   </a:t>
            </a:r>
          </a:p>
          <a:p>
            <a:pPr algn="r">
              <a:lnSpc>
                <a:spcPts val="5755"/>
              </a:lnSpc>
            </a:pPr>
            <a:r>
              <a:rPr lang="en-US" sz="4800" dirty="0">
                <a:solidFill>
                  <a:srgbClr val="FFFFFF"/>
                </a:solidFill>
                <a:latin typeface="Calibri (MS)"/>
                <a:ea typeface="Calibri (MS)"/>
                <a:cs typeface="Calibri (MS)"/>
                <a:sym typeface="Calibri (MS)"/>
              </a:rPr>
              <a:t>    </a:t>
            </a:r>
          </a:p>
          <a:p>
            <a:pPr algn="r">
              <a:lnSpc>
                <a:spcPts val="5759"/>
              </a:lnSpc>
            </a:pPr>
            <a:r>
              <a:rPr lang="en-US" sz="4800" dirty="0">
                <a:solidFill>
                  <a:srgbClr val="FFFFFF"/>
                </a:solidFill>
                <a:latin typeface="Calibri (MS)"/>
                <a:ea typeface="Calibri (MS)"/>
                <a:cs typeface="Calibri (MS)"/>
                <a:sym typeface="Calibri (MS)"/>
              </a:rPr>
              <a:t>   </a:t>
            </a:r>
          </a:p>
        </p:txBody>
      </p:sp>
      <p:sp>
        <p:nvSpPr>
          <p:cNvPr id="9" name="Freeform 9"/>
          <p:cNvSpPr/>
          <p:nvPr/>
        </p:nvSpPr>
        <p:spPr>
          <a:xfrm>
            <a:off x="905638" y="3284296"/>
            <a:ext cx="7124129" cy="4556608"/>
          </a:xfrm>
          <a:custGeom>
            <a:avLst/>
            <a:gdLst/>
            <a:ahLst/>
            <a:cxnLst/>
            <a:rect l="l" t="t" r="r" b="b"/>
            <a:pathLst>
              <a:path w="7124129" h="4556608">
                <a:moveTo>
                  <a:pt x="0" y="0"/>
                </a:moveTo>
                <a:lnTo>
                  <a:pt x="7124129" y="0"/>
                </a:lnTo>
                <a:lnTo>
                  <a:pt x="7124129" y="4556608"/>
                </a:lnTo>
                <a:lnTo>
                  <a:pt x="0" y="4556608"/>
                </a:lnTo>
                <a:lnTo>
                  <a:pt x="0" y="0"/>
                </a:lnTo>
                <a:close/>
              </a:path>
            </a:pathLst>
          </a:custGeom>
          <a:blipFill>
            <a:blip r:embed="rId3"/>
            <a:stretch>
              <a:fillRect t="-23051" b="-33296"/>
            </a:stretch>
          </a:blipFill>
        </p:spPr>
        <p:txBody>
          <a:bodyPr/>
          <a:lstStyle/>
          <a:p>
            <a:endParaRPr lang="it-IT"/>
          </a:p>
        </p:txBody>
      </p:sp>
      <p:sp>
        <p:nvSpPr>
          <p:cNvPr id="10" name="TextBox 10"/>
          <p:cNvSpPr txBox="1"/>
          <p:nvPr/>
        </p:nvSpPr>
        <p:spPr>
          <a:xfrm>
            <a:off x="8417789" y="1743075"/>
            <a:ext cx="9615915" cy="7515225"/>
          </a:xfrm>
          <a:prstGeom prst="rect">
            <a:avLst/>
          </a:prstGeom>
        </p:spPr>
        <p:txBody>
          <a:bodyPr lIns="0" tIns="0" rIns="0" bIns="0" rtlCol="0" anchor="t">
            <a:spAutoFit/>
          </a:bodyPr>
          <a:lstStyle/>
          <a:p>
            <a:pPr algn="l">
              <a:lnSpc>
                <a:spcPts val="4200"/>
              </a:lnSpc>
            </a:pPr>
            <a:r>
              <a:rPr lang="en-US" sz="3000" b="1" spc="-141">
                <a:solidFill>
                  <a:srgbClr val="393939"/>
                </a:solidFill>
                <a:latin typeface="Calibri (MS) Bold"/>
                <a:ea typeface="Calibri (MS) Bold"/>
                <a:cs typeface="Calibri (MS) Bold"/>
                <a:sym typeface="Calibri (MS) Bold"/>
              </a:rPr>
              <a:t>The Question:</a:t>
            </a:r>
            <a:r>
              <a:rPr lang="en-US" sz="3000" spc="-141">
                <a:solidFill>
                  <a:srgbClr val="393939"/>
                </a:solidFill>
                <a:latin typeface="Calibri (MS) Light"/>
                <a:ea typeface="Calibri (MS) Light"/>
                <a:cs typeface="Calibri (MS) Light"/>
                <a:sym typeface="Calibri (MS) Light"/>
              </a:rPr>
              <a:t> "Can't we just feed SVG code to an LLM?"</a:t>
            </a:r>
          </a:p>
          <a:p>
            <a:pPr algn="l">
              <a:lnSpc>
                <a:spcPts val="4200"/>
              </a:lnSpc>
            </a:pPr>
            <a:endParaRPr lang="en-US" sz="3000" spc="-141">
              <a:solidFill>
                <a:srgbClr val="393939"/>
              </a:solidFill>
              <a:latin typeface="Calibri (MS) Light"/>
              <a:ea typeface="Calibri (MS) Light"/>
              <a:cs typeface="Calibri (MS) Light"/>
              <a:sym typeface="Calibri (MS) Light"/>
            </a:endParaRPr>
          </a:p>
          <a:p>
            <a:pPr algn="l">
              <a:lnSpc>
                <a:spcPts val="4200"/>
              </a:lnSpc>
            </a:pPr>
            <a:r>
              <a:rPr lang="en-US" sz="3000" b="1" spc="-141">
                <a:solidFill>
                  <a:srgbClr val="393939"/>
                </a:solidFill>
                <a:latin typeface="Calibri (MS) Bold"/>
                <a:ea typeface="Calibri (MS) Bold"/>
                <a:cs typeface="Calibri (MS) Bold"/>
                <a:sym typeface="Calibri (MS) Bold"/>
              </a:rPr>
              <a:t>Phase 1:</a:t>
            </a:r>
            <a:r>
              <a:rPr lang="en-US" sz="3000" spc="-141">
                <a:solidFill>
                  <a:srgbClr val="393939"/>
                </a:solidFill>
                <a:latin typeface="Calibri (MS) Light"/>
                <a:ea typeface="Calibri (MS) Light"/>
                <a:cs typeface="Calibri (MS) Light"/>
                <a:sym typeface="Calibri (MS) Light"/>
              </a:rPr>
              <a:t>  Zero-Shot (No Training)</a:t>
            </a:r>
          </a:p>
          <a:p>
            <a:pPr marL="647700" lvl="1" indent="-323850" algn="l">
              <a:lnSpc>
                <a:spcPts val="4200"/>
              </a:lnSpc>
              <a:buFont typeface="Arial"/>
              <a:buChar char="•"/>
            </a:pPr>
            <a:r>
              <a:rPr lang="en-US" sz="3000" b="1" spc="-141">
                <a:solidFill>
                  <a:srgbClr val="393939"/>
                </a:solidFill>
                <a:latin typeface="Calibri (MS) Bold"/>
                <a:ea typeface="Calibri (MS) Bold"/>
                <a:cs typeface="Calibri (MS) Bold"/>
                <a:sym typeface="Calibri (MS) Bold"/>
              </a:rPr>
              <a:t>Input:</a:t>
            </a:r>
            <a:r>
              <a:rPr lang="en-US" sz="3000" spc="-141">
                <a:solidFill>
                  <a:srgbClr val="393939"/>
                </a:solidFill>
                <a:latin typeface="Calibri (MS) Light"/>
                <a:ea typeface="Calibri (MS) Light"/>
                <a:cs typeface="Calibri (MS) Light"/>
                <a:sym typeface="Calibri (MS) Light"/>
              </a:rPr>
              <a:t> Raw SVG Code to LLM.</a:t>
            </a:r>
          </a:p>
          <a:p>
            <a:pPr marL="647700" lvl="1" indent="-323850" algn="l">
              <a:lnSpc>
                <a:spcPts val="4200"/>
              </a:lnSpc>
              <a:buFont typeface="Arial"/>
              <a:buChar char="•"/>
            </a:pPr>
            <a:r>
              <a:rPr lang="en-US" sz="3000" b="1" spc="-141">
                <a:solidFill>
                  <a:srgbClr val="393939"/>
                </a:solidFill>
                <a:latin typeface="Calibri (MS) Bold"/>
                <a:ea typeface="Calibri (MS) Bold"/>
                <a:cs typeface="Calibri (MS) Bold"/>
                <a:sym typeface="Calibri (MS) Bold"/>
              </a:rPr>
              <a:t>Result</a:t>
            </a:r>
            <a:r>
              <a:rPr lang="en-US" sz="3000" spc="-141">
                <a:solidFill>
                  <a:srgbClr val="393939"/>
                </a:solidFill>
                <a:latin typeface="Calibri (MS) Light"/>
                <a:ea typeface="Calibri (MS) Light"/>
                <a:cs typeface="Calibri (MS) Light"/>
                <a:sym typeface="Calibri (MS) Light"/>
              </a:rPr>
              <a:t>: Complete Failure. The model treats code as generic text, outputting irrelevant descriptions.</a:t>
            </a:r>
          </a:p>
          <a:p>
            <a:pPr algn="l">
              <a:lnSpc>
                <a:spcPts val="4200"/>
              </a:lnSpc>
            </a:pPr>
            <a:endParaRPr lang="en-US" sz="3000" spc="-141">
              <a:solidFill>
                <a:srgbClr val="393939"/>
              </a:solidFill>
              <a:latin typeface="Calibri (MS) Light"/>
              <a:ea typeface="Calibri (MS) Light"/>
              <a:cs typeface="Calibri (MS) Light"/>
              <a:sym typeface="Calibri (MS) Light"/>
            </a:endParaRPr>
          </a:p>
          <a:p>
            <a:pPr algn="l">
              <a:lnSpc>
                <a:spcPts val="4200"/>
              </a:lnSpc>
            </a:pPr>
            <a:r>
              <a:rPr lang="en-US" sz="3000" b="1" spc="-141">
                <a:solidFill>
                  <a:srgbClr val="393939"/>
                </a:solidFill>
                <a:latin typeface="Calibri (MS) Bold"/>
                <a:ea typeface="Calibri (MS) Bold"/>
                <a:cs typeface="Calibri (MS) Bold"/>
                <a:sym typeface="Calibri (MS) Bold"/>
              </a:rPr>
              <a:t>Phase 2: </a:t>
            </a:r>
            <a:r>
              <a:rPr lang="en-US" sz="3000" spc="-141">
                <a:solidFill>
                  <a:srgbClr val="393939"/>
                </a:solidFill>
                <a:latin typeface="Calibri (MS) Light"/>
                <a:ea typeface="Calibri (MS) Light"/>
                <a:cs typeface="Calibri (MS) Light"/>
                <a:sym typeface="Calibri (MS) Light"/>
              </a:rPr>
              <a:t>Fine-Tuning (LoRA)</a:t>
            </a:r>
          </a:p>
          <a:p>
            <a:pPr marL="647700" lvl="1" indent="-323850" algn="l">
              <a:lnSpc>
                <a:spcPts val="4200"/>
              </a:lnSpc>
              <a:buFont typeface="Arial"/>
              <a:buChar char="•"/>
            </a:pPr>
            <a:r>
              <a:rPr lang="en-US" sz="3000" b="1" spc="-141">
                <a:solidFill>
                  <a:srgbClr val="393939"/>
                </a:solidFill>
                <a:latin typeface="Calibri (MS) Bold"/>
                <a:ea typeface="Calibri (MS) Bold"/>
                <a:cs typeface="Calibri (MS) Bold"/>
                <a:sym typeface="Calibri (MS) Bold"/>
              </a:rPr>
              <a:t>Input</a:t>
            </a:r>
            <a:r>
              <a:rPr lang="en-US" sz="3000" spc="-141">
                <a:solidFill>
                  <a:srgbClr val="393939"/>
                </a:solidFill>
                <a:latin typeface="Calibri (MS) Light"/>
                <a:ea typeface="Calibri (MS) Light"/>
                <a:cs typeface="Calibri (MS) Light"/>
                <a:sym typeface="Calibri (MS) Light"/>
              </a:rPr>
              <a:t>: Trained on 90k SVG-Caption pairs.</a:t>
            </a:r>
          </a:p>
          <a:p>
            <a:pPr marL="647700" lvl="1" indent="-323850" algn="l">
              <a:lnSpc>
                <a:spcPts val="4200"/>
              </a:lnSpc>
              <a:buFont typeface="Arial"/>
              <a:buChar char="•"/>
            </a:pPr>
            <a:r>
              <a:rPr lang="en-US" sz="3000" b="1" spc="-141">
                <a:solidFill>
                  <a:srgbClr val="393939"/>
                </a:solidFill>
                <a:latin typeface="Calibri (MS) Bold"/>
                <a:ea typeface="Calibri (MS) Bold"/>
                <a:cs typeface="Calibri (MS) Bold"/>
                <a:sym typeface="Calibri (MS) Bold"/>
              </a:rPr>
              <a:t>Result</a:t>
            </a:r>
            <a:r>
              <a:rPr lang="en-US" sz="3000" spc="-141">
                <a:solidFill>
                  <a:srgbClr val="393939"/>
                </a:solidFill>
                <a:latin typeface="Calibri (MS) Light"/>
                <a:ea typeface="Calibri (MS) Light"/>
                <a:cs typeface="Calibri (MS) Light"/>
                <a:sym typeface="Calibri (MS) Light"/>
              </a:rPr>
              <a:t>: The model learns the Syntax but fails the Visual meaning.</a:t>
            </a:r>
          </a:p>
          <a:p>
            <a:pPr marL="647700" lvl="1" indent="-323850" algn="l">
              <a:lnSpc>
                <a:spcPts val="4200"/>
              </a:lnSpc>
              <a:buFont typeface="Arial"/>
              <a:buChar char="•"/>
            </a:pPr>
            <a:r>
              <a:rPr lang="en-US" sz="3000" b="1" spc="-141">
                <a:solidFill>
                  <a:srgbClr val="393939"/>
                </a:solidFill>
                <a:latin typeface="Calibri (MS) Bold"/>
                <a:ea typeface="Calibri (MS) Bold"/>
                <a:cs typeface="Calibri (MS) Bold"/>
                <a:sym typeface="Calibri (MS) Bold"/>
              </a:rPr>
              <a:t>The Hallucination</a:t>
            </a:r>
            <a:r>
              <a:rPr lang="en-US" sz="3000" spc="-141">
                <a:solidFill>
                  <a:srgbClr val="393939"/>
                </a:solidFill>
                <a:latin typeface="Calibri (MS) Light"/>
                <a:ea typeface="Calibri (MS) Light"/>
                <a:cs typeface="Calibri (MS) Light"/>
                <a:sym typeface="Calibri (MS) Light"/>
              </a:rPr>
              <a:t>: High CLIPScore  but very low BLEU.</a:t>
            </a:r>
          </a:p>
          <a:p>
            <a:pPr algn="l">
              <a:lnSpc>
                <a:spcPts val="4200"/>
              </a:lnSpc>
            </a:pPr>
            <a:endParaRPr lang="en-US" sz="3000" spc="-141">
              <a:solidFill>
                <a:srgbClr val="393939"/>
              </a:solidFill>
              <a:latin typeface="Calibri (MS) Light"/>
              <a:ea typeface="Calibri (MS) Light"/>
              <a:cs typeface="Calibri (MS) Light"/>
              <a:sym typeface="Calibri (MS) Light"/>
            </a:endParaRPr>
          </a:p>
          <a:p>
            <a:pPr algn="l">
              <a:lnSpc>
                <a:spcPts val="4200"/>
              </a:lnSpc>
            </a:pPr>
            <a:r>
              <a:rPr lang="en-US" sz="3000" spc="-141">
                <a:solidFill>
                  <a:srgbClr val="393939"/>
                </a:solidFill>
                <a:latin typeface="Calibri (MS) Light"/>
                <a:ea typeface="Calibri (MS) Light"/>
                <a:cs typeface="Calibri (MS) Light"/>
                <a:sym typeface="Calibri (MS) Light"/>
              </a:rPr>
              <a:t>LLMs can learn the structure of the code, but not the </a:t>
            </a:r>
            <a:r>
              <a:rPr lang="en-US" sz="3000" i="1" spc="-141">
                <a:solidFill>
                  <a:srgbClr val="393939"/>
                </a:solidFill>
                <a:latin typeface="Calibri (MS) Light Italics"/>
                <a:ea typeface="Calibri (MS) Light Italics"/>
                <a:cs typeface="Calibri (MS) Light Italics"/>
                <a:sym typeface="Calibri (MS) Light Italics"/>
              </a:rPr>
              <a:t>visual meaning.</a:t>
            </a:r>
            <a:r>
              <a:rPr lang="en-US" sz="3000" spc="-141">
                <a:solidFill>
                  <a:srgbClr val="393939"/>
                </a:solidFill>
                <a:latin typeface="Calibri (MS) Light"/>
                <a:ea typeface="Calibri (MS) Light"/>
                <a:cs typeface="Calibri (MS) Light"/>
                <a:sym typeface="Calibri (MS) Light"/>
              </a:rPr>
              <a:t> We need a Geometric Encoder (SPE).</a:t>
            </a:r>
          </a:p>
        </p:txBody>
      </p:sp>
    </p:spTree>
  </p:cSld>
  <p:clrMapOvr>
    <a:masterClrMapping/>
  </p:clrMapOvr>
  <p:transition>
    <p:cover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2"/>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1790681" y="0"/>
            <a:ext cx="16496386" cy="1780926"/>
            <a:chOff x="-513981" y="-128156"/>
            <a:chExt cx="21995182" cy="2374568"/>
          </a:xfrm>
        </p:grpSpPr>
        <p:sp>
          <p:nvSpPr>
            <p:cNvPr id="7" name="Freeform 7"/>
            <p:cNvSpPr/>
            <p:nvPr/>
          </p:nvSpPr>
          <p:spPr>
            <a:xfrm>
              <a:off x="0" y="0"/>
              <a:ext cx="21481201" cy="2246412"/>
            </a:xfrm>
            <a:custGeom>
              <a:avLst/>
              <a:gdLst/>
              <a:ahLst/>
              <a:cxnLst/>
              <a:rect l="l" t="t" r="r" b="b"/>
              <a:pathLst>
                <a:path w="21481200" h="2246412">
                  <a:moveTo>
                    <a:pt x="0" y="0"/>
                  </a:moveTo>
                  <a:lnTo>
                    <a:pt x="21481200" y="0"/>
                  </a:lnTo>
                  <a:lnTo>
                    <a:pt x="21481200" y="2246412"/>
                  </a:lnTo>
                  <a:lnTo>
                    <a:pt x="0" y="2246412"/>
                  </a:lnTo>
                  <a:close/>
                </a:path>
              </a:pathLst>
            </a:custGeom>
            <a:blipFill>
              <a:blip r:embed="rId3">
                <a:alphaModFix amt="0"/>
              </a:blip>
              <a:stretch>
                <a:fillRect t="-152397" b="-120251"/>
              </a:stretch>
            </a:blipFill>
          </p:spPr>
          <p:txBody>
            <a:bodyPr/>
            <a:lstStyle/>
            <a:p>
              <a:endParaRPr lang="it-IT" dirty="0"/>
            </a:p>
          </p:txBody>
        </p:sp>
        <p:sp>
          <p:nvSpPr>
            <p:cNvPr id="8" name="TextBox 8"/>
            <p:cNvSpPr txBox="1"/>
            <p:nvPr/>
          </p:nvSpPr>
          <p:spPr>
            <a:xfrm>
              <a:off x="-513981" y="-128156"/>
              <a:ext cx="21481200" cy="2332132"/>
            </a:xfrm>
            <a:prstGeom prst="rect">
              <a:avLst/>
            </a:prstGeom>
          </p:spPr>
          <p:txBody>
            <a:bodyPr lIns="0" tIns="0" rIns="0" bIns="0" rtlCol="0" anchor="ctr"/>
            <a:lstStyle/>
            <a:p>
              <a:pPr algn="r">
                <a:lnSpc>
                  <a:spcPts val="5755"/>
                </a:lnSpc>
              </a:pPr>
              <a:r>
                <a:rPr lang="en-US" sz="4800" dirty="0">
                  <a:solidFill>
                    <a:srgbClr val="FFFFFF"/>
                  </a:solidFill>
                  <a:latin typeface="Calibri (MS)"/>
                  <a:ea typeface="Calibri (MS)"/>
                  <a:cs typeface="Calibri (MS)"/>
                  <a:sym typeface="Calibri (MS)"/>
                </a:rPr>
                <a:t>Quantitative Results    </a:t>
              </a:r>
            </a:p>
            <a:p>
              <a:pPr algn="r">
                <a:lnSpc>
                  <a:spcPts val="5759"/>
                </a:lnSpc>
              </a:pPr>
              <a:r>
                <a:rPr lang="en-US" sz="4800" dirty="0">
                  <a:solidFill>
                    <a:srgbClr val="FFFFFF"/>
                  </a:solidFill>
                  <a:latin typeface="Calibri (MS)"/>
                  <a:ea typeface="Calibri (MS)"/>
                  <a:cs typeface="Calibri (MS)"/>
                  <a:sym typeface="Calibri (MS)"/>
                </a:rPr>
                <a:t>   </a:t>
              </a:r>
            </a:p>
          </p:txBody>
        </p:sp>
      </p:grpSp>
      <p:sp>
        <p:nvSpPr>
          <p:cNvPr id="10" name="TextBox 10"/>
          <p:cNvSpPr txBox="1"/>
          <p:nvPr/>
        </p:nvSpPr>
        <p:spPr>
          <a:xfrm>
            <a:off x="1382905" y="5967988"/>
            <a:ext cx="16230600" cy="3781425"/>
          </a:xfrm>
          <a:prstGeom prst="rect">
            <a:avLst/>
          </a:prstGeom>
        </p:spPr>
        <p:txBody>
          <a:bodyPr lIns="0" tIns="0" rIns="0" bIns="0" rtlCol="0" anchor="t">
            <a:spAutoFit/>
          </a:bodyPr>
          <a:lstStyle/>
          <a:p>
            <a:pPr algn="ctr">
              <a:lnSpc>
                <a:spcPts val="4200"/>
              </a:lnSpc>
            </a:pPr>
            <a:endParaRPr dirty="0"/>
          </a:p>
          <a:p>
            <a:pPr algn="ctr">
              <a:lnSpc>
                <a:spcPts val="4200"/>
              </a:lnSpc>
            </a:pPr>
            <a:r>
              <a:rPr lang="en-US" sz="3000" spc="-141" dirty="0">
                <a:solidFill>
                  <a:srgbClr val="393939"/>
                </a:solidFill>
                <a:latin typeface="Calibri (MS) Light"/>
                <a:ea typeface="Calibri (MS) Light"/>
                <a:cs typeface="Calibri (MS) Light"/>
                <a:sym typeface="Calibri (MS) Light"/>
              </a:rPr>
              <a:t>  </a:t>
            </a:r>
            <a:r>
              <a:rPr lang="en-US" sz="3000" b="1" spc="-141" dirty="0">
                <a:solidFill>
                  <a:srgbClr val="393939"/>
                </a:solidFill>
                <a:latin typeface="Calibri (MS) Bold"/>
                <a:ea typeface="Calibri (MS) Bold"/>
                <a:cs typeface="Calibri (MS) Bold"/>
                <a:sym typeface="Calibri (MS) Bold"/>
              </a:rPr>
              <a:t>Baselines</a:t>
            </a:r>
            <a:r>
              <a:rPr lang="en-US" sz="3000" spc="-141" dirty="0">
                <a:solidFill>
                  <a:srgbClr val="393939"/>
                </a:solidFill>
                <a:latin typeface="Calibri (MS) Light"/>
                <a:ea typeface="Calibri (MS) Light"/>
                <a:cs typeface="Calibri (MS) Light"/>
                <a:sym typeface="Calibri (MS) Light"/>
              </a:rPr>
              <a:t> (SOTA Raster VLMs): BLIP-2, Florence-2. They force </a:t>
            </a:r>
            <a:r>
              <a:rPr lang="en-US" sz="3000" b="1" spc="-141" dirty="0">
                <a:solidFill>
                  <a:srgbClr val="393939"/>
                </a:solidFill>
                <a:latin typeface="Calibri (MS) Bold"/>
                <a:ea typeface="Calibri (MS) Bold"/>
                <a:cs typeface="Calibri (MS) Bold"/>
                <a:sym typeface="Calibri (MS) Bold"/>
              </a:rPr>
              <a:t>Rasterization.</a:t>
            </a:r>
          </a:p>
          <a:p>
            <a:pPr algn="ctr">
              <a:lnSpc>
                <a:spcPts val="4200"/>
              </a:lnSpc>
            </a:pPr>
            <a:r>
              <a:rPr lang="en-US" sz="3000" b="1" spc="-141" dirty="0">
                <a:solidFill>
                  <a:srgbClr val="393939"/>
                </a:solidFill>
                <a:latin typeface="Calibri (MS) Bold"/>
                <a:ea typeface="Calibri (MS) Bold"/>
                <a:cs typeface="Calibri (MS) Bold"/>
                <a:sym typeface="Calibri (MS) Bold"/>
              </a:rPr>
              <a:t>  Ours </a:t>
            </a:r>
            <a:r>
              <a:rPr lang="en-US" sz="3000" spc="-141" dirty="0">
                <a:solidFill>
                  <a:srgbClr val="393939"/>
                </a:solidFill>
                <a:latin typeface="Calibri (MS) Light"/>
                <a:ea typeface="Calibri (MS) Light"/>
                <a:cs typeface="Calibri (MS) Light"/>
                <a:sym typeface="Calibri (MS) Light"/>
              </a:rPr>
              <a:t>(SPE Vector Native): Processes </a:t>
            </a:r>
            <a:r>
              <a:rPr lang="en-US" sz="3000" b="1" spc="-141" dirty="0">
                <a:solidFill>
                  <a:srgbClr val="393939"/>
                </a:solidFill>
                <a:latin typeface="Calibri (MS) Bold"/>
                <a:ea typeface="Calibri (MS) Bold"/>
                <a:cs typeface="Calibri (MS) Bold"/>
                <a:sym typeface="Calibri (MS) Bold"/>
              </a:rPr>
              <a:t>raw geometry directly.</a:t>
            </a:r>
          </a:p>
          <a:p>
            <a:pPr algn="ctr">
              <a:lnSpc>
                <a:spcPts val="4200"/>
              </a:lnSpc>
            </a:pPr>
            <a:r>
              <a:rPr lang="en-US" sz="3000" b="1" spc="-141" dirty="0">
                <a:solidFill>
                  <a:srgbClr val="393939"/>
                </a:solidFill>
                <a:latin typeface="Calibri (MS) Bold"/>
                <a:ea typeface="Calibri (MS) Bold"/>
                <a:cs typeface="Calibri (MS) Bold"/>
                <a:sym typeface="Calibri (MS) Bold"/>
              </a:rPr>
              <a:t>The Result:</a:t>
            </a:r>
          </a:p>
          <a:p>
            <a:pPr algn="ctr">
              <a:lnSpc>
                <a:spcPts val="4200"/>
              </a:lnSpc>
            </a:pPr>
            <a:r>
              <a:rPr lang="en-US" sz="3000" b="1" spc="-141" dirty="0">
                <a:solidFill>
                  <a:srgbClr val="393939"/>
                </a:solidFill>
                <a:latin typeface="Calibri (MS) Bold"/>
                <a:ea typeface="Calibri (MS) Bold"/>
                <a:cs typeface="Calibri (MS) Bold"/>
                <a:sym typeface="Calibri (MS) Bold"/>
              </a:rPr>
              <a:t>   Competitiveness: </a:t>
            </a:r>
            <a:r>
              <a:rPr lang="en-US" sz="3000" spc="-141" dirty="0">
                <a:solidFill>
                  <a:srgbClr val="393939"/>
                </a:solidFill>
                <a:latin typeface="Calibri (MS) Light"/>
                <a:ea typeface="Calibri (MS) Light"/>
                <a:cs typeface="Calibri (MS) Light"/>
                <a:sym typeface="Calibri (MS) Light"/>
              </a:rPr>
              <a:t>We match/exceed SOTA performance without rendering pixels.</a:t>
            </a:r>
          </a:p>
          <a:p>
            <a:pPr algn="ctr">
              <a:lnSpc>
                <a:spcPts val="4200"/>
              </a:lnSpc>
            </a:pPr>
            <a:r>
              <a:rPr lang="en-US" sz="3000" spc="-141" dirty="0">
                <a:solidFill>
                  <a:srgbClr val="393939"/>
                </a:solidFill>
                <a:latin typeface="Calibri (MS) Light"/>
                <a:ea typeface="Calibri (MS) Light"/>
                <a:cs typeface="Calibri (MS) Light"/>
                <a:sym typeface="Calibri (MS) Light"/>
              </a:rPr>
              <a:t>    </a:t>
            </a:r>
            <a:r>
              <a:rPr lang="en-US" sz="3000" b="1" spc="-141" dirty="0">
                <a:solidFill>
                  <a:srgbClr val="393939"/>
                </a:solidFill>
                <a:latin typeface="Calibri (MS) Bold"/>
                <a:ea typeface="Calibri (MS) Bold"/>
                <a:cs typeface="Calibri (MS) Bold"/>
                <a:sym typeface="Calibri (MS) Bold"/>
              </a:rPr>
              <a:t>Superior Fluency </a:t>
            </a:r>
            <a:r>
              <a:rPr lang="en-US" sz="3000" spc="-141" dirty="0">
                <a:solidFill>
                  <a:srgbClr val="393939"/>
                </a:solidFill>
                <a:latin typeface="Calibri (MS) Light"/>
                <a:ea typeface="Calibri (MS) Light"/>
                <a:cs typeface="Calibri (MS) Light"/>
                <a:sym typeface="Calibri (MS) Light"/>
              </a:rPr>
              <a:t>(BLEU +75%): Geometric grounding produces cleaner language.</a:t>
            </a:r>
          </a:p>
          <a:p>
            <a:pPr algn="ctr">
              <a:lnSpc>
                <a:spcPts val="4200"/>
              </a:lnSpc>
            </a:pPr>
            <a:endParaRPr lang="en-US" sz="3000" spc="-141" dirty="0">
              <a:solidFill>
                <a:srgbClr val="393939"/>
              </a:solidFill>
              <a:latin typeface="Calibri (MS) Light"/>
              <a:ea typeface="Calibri (MS) Light"/>
              <a:cs typeface="Calibri (MS) Light"/>
              <a:sym typeface="Calibri (MS) Light"/>
            </a:endParaRPr>
          </a:p>
        </p:txBody>
      </p:sp>
      <p:pic>
        <p:nvPicPr>
          <p:cNvPr id="14" name="Immagine 13">
            <a:extLst>
              <a:ext uri="{FF2B5EF4-FFF2-40B4-BE49-F238E27FC236}">
                <a16:creationId xmlns:a16="http://schemas.microsoft.com/office/drawing/2014/main" id="{7D4B97BF-FA6C-5CBA-2429-E8388AE787FC}"/>
              </a:ext>
            </a:extLst>
          </p:cNvPr>
          <p:cNvPicPr>
            <a:picLocks noChangeAspect="1"/>
          </p:cNvPicPr>
          <p:nvPr/>
        </p:nvPicPr>
        <p:blipFill>
          <a:blip r:embed="rId4">
            <a:extLst>
              <a:ext uri="{28A0092B-C50C-407E-A947-70E740481C1C}">
                <a14:useLocalDpi xmlns:a14="http://schemas.microsoft.com/office/drawing/2010/main" val="0"/>
              </a:ext>
            </a:extLst>
          </a:blip>
          <a:srcRect l="20588" t="23313" r="21568" b="37218"/>
          <a:stretch>
            <a:fillRect/>
          </a:stretch>
        </p:blipFill>
        <p:spPr>
          <a:xfrm>
            <a:off x="2176166" y="1310413"/>
            <a:ext cx="15030897" cy="5128089"/>
          </a:xfrm>
          <a:prstGeom prst="rect">
            <a:avLst/>
          </a:prstGeom>
        </p:spPr>
      </p:pic>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2"/>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sp>
        <p:nvSpPr>
          <p:cNvPr id="6" name="Freeform 6"/>
          <p:cNvSpPr/>
          <p:nvPr/>
        </p:nvSpPr>
        <p:spPr>
          <a:xfrm>
            <a:off x="-2665813" y="1883604"/>
            <a:ext cx="9684017" cy="1853096"/>
          </a:xfrm>
          <a:custGeom>
            <a:avLst/>
            <a:gdLst/>
            <a:ahLst/>
            <a:cxnLst/>
            <a:rect l="l" t="t" r="r" b="b"/>
            <a:pathLst>
              <a:path w="9684017" h="1853096">
                <a:moveTo>
                  <a:pt x="0" y="0"/>
                </a:moveTo>
                <a:lnTo>
                  <a:pt x="9684017" y="0"/>
                </a:lnTo>
                <a:lnTo>
                  <a:pt x="9684017" y="1853096"/>
                </a:lnTo>
                <a:lnTo>
                  <a:pt x="0" y="1853096"/>
                </a:lnTo>
                <a:lnTo>
                  <a:pt x="0" y="0"/>
                </a:lnTo>
                <a:close/>
              </a:path>
            </a:pathLst>
          </a:custGeom>
          <a:blipFill>
            <a:blip r:embed="rId3"/>
            <a:stretch>
              <a:fillRect l="-4072" r="-4072" b="-332526"/>
            </a:stretch>
          </a:blipFill>
        </p:spPr>
        <p:txBody>
          <a:bodyPr/>
          <a:lstStyle/>
          <a:p>
            <a:endParaRPr lang="it-IT"/>
          </a:p>
        </p:txBody>
      </p:sp>
      <p:sp>
        <p:nvSpPr>
          <p:cNvPr id="7" name="Freeform 7"/>
          <p:cNvSpPr/>
          <p:nvPr/>
        </p:nvSpPr>
        <p:spPr>
          <a:xfrm>
            <a:off x="15089719" y="4844937"/>
            <a:ext cx="1790925" cy="1790925"/>
          </a:xfrm>
          <a:custGeom>
            <a:avLst/>
            <a:gdLst/>
            <a:ahLst/>
            <a:cxnLst/>
            <a:rect l="l" t="t" r="r" b="b"/>
            <a:pathLst>
              <a:path w="1790925" h="1790925">
                <a:moveTo>
                  <a:pt x="0" y="0"/>
                </a:moveTo>
                <a:lnTo>
                  <a:pt x="1790924" y="0"/>
                </a:lnTo>
                <a:lnTo>
                  <a:pt x="1790924" y="1790925"/>
                </a:lnTo>
                <a:lnTo>
                  <a:pt x="0" y="1790925"/>
                </a:lnTo>
                <a:lnTo>
                  <a:pt x="0" y="0"/>
                </a:lnTo>
                <a:close/>
              </a:path>
            </a:pathLst>
          </a:custGeom>
          <a:blipFill>
            <a:blip r:embed="rId4"/>
            <a:stretch>
              <a:fillRect/>
            </a:stretch>
          </a:blipFill>
        </p:spPr>
        <p:txBody>
          <a:bodyPr/>
          <a:lstStyle/>
          <a:p>
            <a:endParaRPr lang="it-IT"/>
          </a:p>
        </p:txBody>
      </p:sp>
      <p:grpSp>
        <p:nvGrpSpPr>
          <p:cNvPr id="8" name="Group 8"/>
          <p:cNvGrpSpPr/>
          <p:nvPr/>
        </p:nvGrpSpPr>
        <p:grpSpPr>
          <a:xfrm>
            <a:off x="1790681" y="50925"/>
            <a:ext cx="16110899" cy="1684805"/>
            <a:chOff x="0" y="0"/>
            <a:chExt cx="21481199" cy="2246407"/>
          </a:xfrm>
        </p:grpSpPr>
        <p:sp>
          <p:nvSpPr>
            <p:cNvPr id="9" name="Freeform 9"/>
            <p:cNvSpPr/>
            <p:nvPr/>
          </p:nvSpPr>
          <p:spPr>
            <a:xfrm>
              <a:off x="0" y="0"/>
              <a:ext cx="21481200" cy="2246412"/>
            </a:xfrm>
            <a:custGeom>
              <a:avLst/>
              <a:gdLst/>
              <a:ahLst/>
              <a:cxnLst/>
              <a:rect l="l" t="t" r="r" b="b"/>
              <a:pathLst>
                <a:path w="21481200" h="2246412">
                  <a:moveTo>
                    <a:pt x="0" y="0"/>
                  </a:moveTo>
                  <a:lnTo>
                    <a:pt x="21481200" y="0"/>
                  </a:lnTo>
                  <a:lnTo>
                    <a:pt x="21481200" y="2246412"/>
                  </a:lnTo>
                  <a:lnTo>
                    <a:pt x="0" y="2246412"/>
                  </a:lnTo>
                  <a:close/>
                </a:path>
              </a:pathLst>
            </a:custGeom>
            <a:blipFill>
              <a:blip r:embed="rId5">
                <a:alphaModFix amt="0"/>
              </a:blip>
              <a:stretch>
                <a:fillRect t="-152397" b="-120251"/>
              </a:stretch>
            </a:blipFill>
          </p:spPr>
          <p:txBody>
            <a:bodyPr/>
            <a:lstStyle/>
            <a:p>
              <a:endParaRPr lang="it-IT"/>
            </a:p>
          </p:txBody>
        </p:sp>
        <p:sp>
          <p:nvSpPr>
            <p:cNvPr id="10" name="TextBox 10"/>
            <p:cNvSpPr txBox="1"/>
            <p:nvPr/>
          </p:nvSpPr>
          <p:spPr>
            <a:xfrm>
              <a:off x="0" y="-85725"/>
              <a:ext cx="21481199" cy="2332132"/>
            </a:xfrm>
            <a:prstGeom prst="rect">
              <a:avLst/>
            </a:prstGeom>
          </p:spPr>
          <p:txBody>
            <a:bodyPr lIns="0" tIns="0" rIns="0" bIns="0" rtlCol="0" anchor="ctr"/>
            <a:lstStyle/>
            <a:p>
              <a:pPr algn="r">
                <a:lnSpc>
                  <a:spcPts val="5755"/>
                </a:lnSpc>
              </a:pPr>
              <a:r>
                <a:rPr lang="en-US" sz="4800" dirty="0">
                  <a:solidFill>
                    <a:srgbClr val="FFFFFF"/>
                  </a:solidFill>
                  <a:latin typeface="Calibri (MS)"/>
                  <a:ea typeface="Calibri (MS)"/>
                  <a:cs typeface="Calibri (MS)"/>
                  <a:sym typeface="Calibri (MS)"/>
                </a:rPr>
                <a:t>Qualitative Analysis    </a:t>
              </a:r>
            </a:p>
            <a:p>
              <a:pPr algn="r">
                <a:lnSpc>
                  <a:spcPts val="5759"/>
                </a:lnSpc>
              </a:pPr>
              <a:r>
                <a:rPr lang="en-US" sz="4800" dirty="0">
                  <a:solidFill>
                    <a:srgbClr val="FFFFFF"/>
                  </a:solidFill>
                  <a:latin typeface="Calibri (MS)"/>
                  <a:ea typeface="Calibri (MS)"/>
                  <a:cs typeface="Calibri (MS)"/>
                  <a:sym typeface="Calibri (MS)"/>
                </a:rPr>
                <a:t>   </a:t>
              </a:r>
            </a:p>
          </p:txBody>
        </p:sp>
      </p:grpSp>
      <p:sp>
        <p:nvSpPr>
          <p:cNvPr id="12" name="Freeform 12"/>
          <p:cNvSpPr/>
          <p:nvPr/>
        </p:nvSpPr>
        <p:spPr>
          <a:xfrm>
            <a:off x="1790681" y="7352030"/>
            <a:ext cx="1911178" cy="1969114"/>
          </a:xfrm>
          <a:custGeom>
            <a:avLst/>
            <a:gdLst/>
            <a:ahLst/>
            <a:cxnLst/>
            <a:rect l="l" t="t" r="r" b="b"/>
            <a:pathLst>
              <a:path w="1911178" h="1969114">
                <a:moveTo>
                  <a:pt x="0" y="0"/>
                </a:moveTo>
                <a:lnTo>
                  <a:pt x="1911178" y="0"/>
                </a:lnTo>
                <a:lnTo>
                  <a:pt x="1911178" y="1969114"/>
                </a:lnTo>
                <a:lnTo>
                  <a:pt x="0" y="1969114"/>
                </a:lnTo>
                <a:lnTo>
                  <a:pt x="0" y="0"/>
                </a:lnTo>
                <a:close/>
              </a:path>
            </a:pathLst>
          </a:custGeom>
          <a:blipFill>
            <a:blip r:embed="rId6"/>
            <a:stretch>
              <a:fillRect l="-1515" r="-1515"/>
            </a:stretch>
          </a:blipFill>
        </p:spPr>
        <p:txBody>
          <a:bodyPr/>
          <a:lstStyle/>
          <a:p>
            <a:endParaRPr lang="it-IT"/>
          </a:p>
        </p:txBody>
      </p:sp>
      <p:sp>
        <p:nvSpPr>
          <p:cNvPr id="13" name="TextBox 13"/>
          <p:cNvSpPr txBox="1"/>
          <p:nvPr/>
        </p:nvSpPr>
        <p:spPr>
          <a:xfrm>
            <a:off x="1441992" y="4473451"/>
            <a:ext cx="13250047" cy="2533899"/>
          </a:xfrm>
          <a:prstGeom prst="rect">
            <a:avLst/>
          </a:prstGeom>
        </p:spPr>
        <p:txBody>
          <a:bodyPr wrap="square" lIns="0" tIns="0" rIns="0" bIns="0" rtlCol="0" anchor="t">
            <a:spAutoFit/>
          </a:bodyPr>
          <a:lstStyle/>
          <a:p>
            <a:pPr algn="l">
              <a:lnSpc>
                <a:spcPts val="4025"/>
              </a:lnSpc>
            </a:pPr>
            <a:r>
              <a:rPr lang="en-US" sz="2875" b="1" spc="-135" dirty="0">
                <a:solidFill>
                  <a:srgbClr val="393939"/>
                </a:solidFill>
                <a:latin typeface="Calibri (MS) Bold"/>
                <a:ea typeface="Calibri (MS) Bold"/>
                <a:cs typeface="Calibri (MS) Bold"/>
                <a:sym typeface="Calibri (MS) Bold"/>
              </a:rPr>
              <a:t>Cross/X Icon:</a:t>
            </a:r>
          </a:p>
          <a:p>
            <a:pPr marL="620798" lvl="1" indent="-310399">
              <a:lnSpc>
                <a:spcPts val="4025"/>
              </a:lnSpc>
              <a:buFont typeface="Arial"/>
              <a:buChar char="•"/>
            </a:pPr>
            <a:r>
              <a:rPr lang="en-US" sz="2875" spc="-135" dirty="0">
                <a:solidFill>
                  <a:srgbClr val="393939"/>
                </a:solidFill>
                <a:latin typeface="Calibri (MS)"/>
                <a:ea typeface="Calibri (MS)"/>
                <a:cs typeface="Calibri (MS)"/>
                <a:sym typeface="Calibri (MS)"/>
              </a:rPr>
              <a:t>SPE+Qwen2: "Four-petal flower-like shape. […] The petals are connected by a single line that runs through their centers".</a:t>
            </a:r>
          </a:p>
          <a:p>
            <a:pPr marL="620798" lvl="1" indent="-310399">
              <a:lnSpc>
                <a:spcPts val="4025"/>
              </a:lnSpc>
              <a:buFont typeface="Arial"/>
              <a:buChar char="•"/>
            </a:pPr>
            <a:r>
              <a:rPr lang="en-US" sz="2875" spc="-135" dirty="0">
                <a:solidFill>
                  <a:srgbClr val="393939"/>
                </a:solidFill>
                <a:latin typeface="Calibri (MS)"/>
                <a:ea typeface="Calibri (MS)"/>
                <a:cs typeface="Calibri (MS)"/>
                <a:sym typeface="Calibri (MS)"/>
              </a:rPr>
              <a:t>BLIP-2: "A yellow flower with a black cross in the middle".</a:t>
            </a:r>
          </a:p>
          <a:p>
            <a:pPr algn="l">
              <a:lnSpc>
                <a:spcPts val="4025"/>
              </a:lnSpc>
            </a:pPr>
            <a:endParaRPr lang="en-US" sz="2875" spc="-135" dirty="0">
              <a:solidFill>
                <a:srgbClr val="393939"/>
              </a:solidFill>
              <a:latin typeface="Calibri (MS)"/>
              <a:ea typeface="Calibri (MS)"/>
              <a:cs typeface="Calibri (MS)"/>
              <a:sym typeface="Calibri (MS)"/>
            </a:endParaRPr>
          </a:p>
        </p:txBody>
      </p:sp>
      <p:sp>
        <p:nvSpPr>
          <p:cNvPr id="14" name="TextBox 14"/>
          <p:cNvSpPr txBox="1"/>
          <p:nvPr/>
        </p:nvSpPr>
        <p:spPr>
          <a:xfrm>
            <a:off x="4377989" y="7069637"/>
            <a:ext cx="14723533" cy="2533899"/>
          </a:xfrm>
          <a:prstGeom prst="rect">
            <a:avLst/>
          </a:prstGeom>
        </p:spPr>
        <p:txBody>
          <a:bodyPr wrap="square" lIns="0" tIns="0" rIns="0" bIns="0" rtlCol="0" anchor="t">
            <a:spAutoFit/>
          </a:bodyPr>
          <a:lstStyle/>
          <a:p>
            <a:pPr algn="l">
              <a:lnSpc>
                <a:spcPts val="4025"/>
              </a:lnSpc>
            </a:pPr>
            <a:endParaRPr lang="en-US" sz="2875" spc="-135" dirty="0">
              <a:solidFill>
                <a:srgbClr val="393939"/>
              </a:solidFill>
              <a:latin typeface="Calibri (MS)"/>
              <a:ea typeface="Calibri (MS)"/>
              <a:cs typeface="Calibri (MS)"/>
              <a:sym typeface="Calibri (MS)"/>
            </a:endParaRPr>
          </a:p>
          <a:p>
            <a:pPr algn="l">
              <a:lnSpc>
                <a:spcPts val="4025"/>
              </a:lnSpc>
            </a:pPr>
            <a:r>
              <a:rPr lang="en-US" sz="2875" b="1" spc="-135" dirty="0">
                <a:solidFill>
                  <a:srgbClr val="393939"/>
                </a:solidFill>
                <a:latin typeface="Calibri (MS) Bold"/>
                <a:ea typeface="Calibri (MS) Bold"/>
                <a:cs typeface="Calibri (MS) Bold"/>
                <a:sym typeface="Calibri (MS) Bold"/>
              </a:rPr>
              <a:t>Stylized figure:</a:t>
            </a:r>
          </a:p>
          <a:p>
            <a:pPr marL="620798" lvl="1" indent="-310399" algn="l">
              <a:lnSpc>
                <a:spcPts val="4025"/>
              </a:lnSpc>
              <a:buFont typeface="Arial"/>
              <a:buChar char="•"/>
            </a:pPr>
            <a:r>
              <a:rPr lang="en-US" sz="2875" spc="-135" dirty="0">
                <a:solidFill>
                  <a:srgbClr val="393939"/>
                </a:solidFill>
                <a:latin typeface="Calibri (MS)"/>
                <a:ea typeface="Calibri (MS)"/>
                <a:cs typeface="Calibri (MS)"/>
                <a:sym typeface="Calibri (MS)"/>
              </a:rPr>
              <a:t>SPE+Qwen2: "stylized figure resembling a human form".</a:t>
            </a:r>
          </a:p>
          <a:p>
            <a:pPr marL="620798" lvl="1" indent="-310399">
              <a:lnSpc>
                <a:spcPts val="4025"/>
              </a:lnSpc>
              <a:buFont typeface="Arial"/>
              <a:buChar char="•"/>
            </a:pPr>
            <a:r>
              <a:rPr lang="en-US" sz="2875" spc="-135" dirty="0">
                <a:solidFill>
                  <a:srgbClr val="393939"/>
                </a:solidFill>
                <a:latin typeface="Calibri (MS)"/>
                <a:ea typeface="Calibri (MS)"/>
                <a:cs typeface="Calibri (MS)"/>
                <a:sym typeface="Calibri (MS)"/>
              </a:rPr>
              <a:t>BLIP-2 : "a black and white silhouette of a person jumping".</a:t>
            </a:r>
          </a:p>
          <a:p>
            <a:pPr algn="l">
              <a:lnSpc>
                <a:spcPts val="4025"/>
              </a:lnSpc>
            </a:pPr>
            <a:endParaRPr lang="en-US" sz="2875" spc="-135" dirty="0">
              <a:solidFill>
                <a:srgbClr val="393939"/>
              </a:solidFill>
              <a:latin typeface="Calibri (MS)"/>
              <a:ea typeface="Calibri (MS)"/>
              <a:cs typeface="Calibri (MS)"/>
              <a:sym typeface="Calibri (MS)"/>
            </a:endParaRPr>
          </a:p>
        </p:txBody>
      </p:sp>
      <p:sp>
        <p:nvSpPr>
          <p:cNvPr id="15" name="TextBox 13">
            <a:extLst>
              <a:ext uri="{FF2B5EF4-FFF2-40B4-BE49-F238E27FC236}">
                <a16:creationId xmlns:a16="http://schemas.microsoft.com/office/drawing/2014/main" id="{534B2765-6A5F-74E1-07BC-555D1E04FC29}"/>
              </a:ext>
            </a:extLst>
          </p:cNvPr>
          <p:cNvSpPr txBox="1"/>
          <p:nvPr/>
        </p:nvSpPr>
        <p:spPr>
          <a:xfrm>
            <a:off x="3715714" y="1815648"/>
            <a:ext cx="13250047" cy="2533899"/>
          </a:xfrm>
          <a:prstGeom prst="rect">
            <a:avLst/>
          </a:prstGeom>
        </p:spPr>
        <p:txBody>
          <a:bodyPr wrap="square" lIns="0" tIns="0" rIns="0" bIns="0" rtlCol="0" anchor="t">
            <a:spAutoFit/>
          </a:bodyPr>
          <a:lstStyle/>
          <a:p>
            <a:pPr algn="l">
              <a:lnSpc>
                <a:spcPts val="4025"/>
              </a:lnSpc>
            </a:pPr>
            <a:r>
              <a:rPr lang="en-US" sz="2875" b="1" spc="-135" dirty="0">
                <a:solidFill>
                  <a:srgbClr val="393939"/>
                </a:solidFill>
                <a:latin typeface="Calibri (MS) Bold"/>
                <a:ea typeface="Calibri (MS) Bold"/>
                <a:cs typeface="Calibri (MS) Bold"/>
                <a:sym typeface="Calibri (MS) Bold"/>
              </a:rPr>
              <a:t>Graduate Emoji:</a:t>
            </a:r>
          </a:p>
          <a:p>
            <a:pPr marL="620798" lvl="1" indent="-310399">
              <a:lnSpc>
                <a:spcPts val="4025"/>
              </a:lnSpc>
              <a:buFont typeface="Arial"/>
              <a:buChar char="•"/>
            </a:pPr>
            <a:r>
              <a:rPr lang="en-US" sz="2875" spc="-135" dirty="0">
                <a:solidFill>
                  <a:srgbClr val="393939"/>
                </a:solidFill>
                <a:latin typeface="Calibri (MS)"/>
                <a:ea typeface="Calibri (MS)"/>
                <a:cs typeface="Calibri (MS)"/>
                <a:sym typeface="Calibri (MS)"/>
              </a:rPr>
              <a:t>SPE+Qwen2: "The image is an illustration of a person's face. […] are wearing a black graduation cap".</a:t>
            </a:r>
          </a:p>
          <a:p>
            <a:pPr marL="620798" lvl="1" indent="-310399">
              <a:lnSpc>
                <a:spcPts val="4025"/>
              </a:lnSpc>
              <a:buFont typeface="Arial"/>
              <a:buChar char="•"/>
            </a:pPr>
            <a:r>
              <a:rPr lang="en-US" sz="2875" spc="-135" dirty="0">
                <a:solidFill>
                  <a:srgbClr val="393939"/>
                </a:solidFill>
                <a:latin typeface="Calibri (MS)"/>
                <a:ea typeface="Calibri (MS)"/>
                <a:cs typeface="Calibri (MS)"/>
                <a:sym typeface="Calibri (MS)"/>
              </a:rPr>
              <a:t>BLIP-2: "Graduate avatar icon".</a:t>
            </a:r>
          </a:p>
          <a:p>
            <a:pPr algn="l">
              <a:lnSpc>
                <a:spcPts val="4025"/>
              </a:lnSpc>
            </a:pPr>
            <a:endParaRPr lang="en-US" sz="2875" spc="-135" dirty="0">
              <a:solidFill>
                <a:srgbClr val="393939"/>
              </a:solidFill>
              <a:latin typeface="Calibri (MS)"/>
              <a:ea typeface="Calibri (MS)"/>
              <a:cs typeface="Calibri (MS)"/>
              <a:sym typeface="Calibri (MS)"/>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2"/>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1747257" y="-32159"/>
            <a:ext cx="16110899" cy="1143214"/>
            <a:chOff x="0" y="0"/>
            <a:chExt cx="21481199" cy="1524285"/>
          </a:xfrm>
        </p:grpSpPr>
        <p:sp>
          <p:nvSpPr>
            <p:cNvPr id="7" name="Freeform 7"/>
            <p:cNvSpPr/>
            <p:nvPr/>
          </p:nvSpPr>
          <p:spPr>
            <a:xfrm>
              <a:off x="0" y="0"/>
              <a:ext cx="21481200" cy="1524291"/>
            </a:xfrm>
            <a:custGeom>
              <a:avLst/>
              <a:gdLst/>
              <a:ahLst/>
              <a:cxnLst/>
              <a:rect l="l" t="t" r="r" b="b"/>
              <a:pathLst>
                <a:path w="21481200" h="1524291">
                  <a:moveTo>
                    <a:pt x="0" y="0"/>
                  </a:moveTo>
                  <a:lnTo>
                    <a:pt x="21481200" y="0"/>
                  </a:lnTo>
                  <a:lnTo>
                    <a:pt x="21481200" y="1524291"/>
                  </a:lnTo>
                  <a:lnTo>
                    <a:pt x="0" y="1524291"/>
                  </a:lnTo>
                  <a:close/>
                </a:path>
              </a:pathLst>
            </a:custGeom>
            <a:blipFill>
              <a:blip r:embed="rId3">
                <a:alphaModFix amt="0"/>
              </a:blip>
              <a:stretch>
                <a:fillRect t="-224594" b="-224594"/>
              </a:stretch>
            </a:blipFill>
          </p:spPr>
          <p:txBody>
            <a:bodyPr/>
            <a:lstStyle/>
            <a:p>
              <a:endParaRPr lang="it-IT"/>
            </a:p>
          </p:txBody>
        </p:sp>
        <p:sp>
          <p:nvSpPr>
            <p:cNvPr id="8" name="TextBox 8"/>
            <p:cNvSpPr txBox="1"/>
            <p:nvPr/>
          </p:nvSpPr>
          <p:spPr>
            <a:xfrm>
              <a:off x="0" y="-85725"/>
              <a:ext cx="21481199" cy="1610010"/>
            </a:xfrm>
            <a:prstGeom prst="rect">
              <a:avLst/>
            </a:prstGeom>
          </p:spPr>
          <p:txBody>
            <a:bodyPr lIns="0" tIns="0" rIns="0" bIns="0" rtlCol="0" anchor="ctr"/>
            <a:lstStyle/>
            <a:p>
              <a:pPr algn="r">
                <a:lnSpc>
                  <a:spcPts val="5759"/>
                </a:lnSpc>
              </a:pPr>
              <a:r>
                <a:rPr lang="en-US" sz="4800" dirty="0">
                  <a:solidFill>
                    <a:srgbClr val="FFFFFF"/>
                  </a:solidFill>
                  <a:latin typeface="Calibri (MS)"/>
                  <a:ea typeface="Calibri (MS)"/>
                  <a:cs typeface="Calibri (MS)"/>
                  <a:sym typeface="Calibri (MS)"/>
                </a:rPr>
                <a:t>Conclusions  </a:t>
              </a:r>
            </a:p>
          </p:txBody>
        </p:sp>
      </p:grpSp>
      <p:sp>
        <p:nvSpPr>
          <p:cNvPr id="9" name="TextBox 9"/>
          <p:cNvSpPr txBox="1"/>
          <p:nvPr/>
        </p:nvSpPr>
        <p:spPr>
          <a:xfrm>
            <a:off x="1441866" y="4610100"/>
            <a:ext cx="15404267" cy="3781425"/>
          </a:xfrm>
          <a:prstGeom prst="rect">
            <a:avLst/>
          </a:prstGeom>
        </p:spPr>
        <p:txBody>
          <a:bodyPr lIns="0" tIns="0" rIns="0" bIns="0" rtlCol="0" anchor="t">
            <a:spAutoFit/>
          </a:bodyPr>
          <a:lstStyle/>
          <a:p>
            <a:pPr algn="ctr">
              <a:lnSpc>
                <a:spcPts val="4200"/>
              </a:lnSpc>
            </a:pPr>
            <a:endParaRPr dirty="0"/>
          </a:p>
          <a:p>
            <a:pPr algn="ctr">
              <a:lnSpc>
                <a:spcPts val="4200"/>
              </a:lnSpc>
            </a:pPr>
            <a:r>
              <a:rPr lang="en-US" sz="3000" b="1" spc="-141" dirty="0">
                <a:solidFill>
                  <a:srgbClr val="393939"/>
                </a:solidFill>
                <a:latin typeface="Calibri (MS) Bold"/>
                <a:ea typeface="Calibri (MS) Bold"/>
                <a:cs typeface="Calibri (MS) Bold"/>
                <a:sym typeface="Calibri (MS) Bold"/>
              </a:rPr>
              <a:t>Main Achievements:</a:t>
            </a:r>
          </a:p>
          <a:p>
            <a:pPr algn="ctr">
              <a:lnSpc>
                <a:spcPts val="4200"/>
              </a:lnSpc>
            </a:pPr>
            <a:r>
              <a:rPr lang="en-US" sz="3000" b="1" spc="-141" dirty="0">
                <a:solidFill>
                  <a:srgbClr val="393939"/>
                </a:solidFill>
                <a:latin typeface="Calibri (MS) Bold"/>
                <a:ea typeface="Calibri (MS) Bold"/>
                <a:cs typeface="Calibri (MS) Bold"/>
                <a:sym typeface="Calibri (MS) Bold"/>
              </a:rPr>
              <a:t> Feasibility:</a:t>
            </a:r>
            <a:r>
              <a:rPr lang="en-US" sz="3000" spc="-141" dirty="0">
                <a:solidFill>
                  <a:srgbClr val="393939"/>
                </a:solidFill>
                <a:latin typeface="Calibri (MS)"/>
                <a:ea typeface="Calibri (MS)"/>
                <a:cs typeface="Calibri (MS)"/>
                <a:sym typeface="Calibri (MS)"/>
              </a:rPr>
              <a:t> LLMs can understand Geometry directly.</a:t>
            </a:r>
          </a:p>
          <a:p>
            <a:pPr algn="ctr">
              <a:lnSpc>
                <a:spcPts val="4200"/>
              </a:lnSpc>
            </a:pPr>
            <a:r>
              <a:rPr lang="en-US" sz="3000" spc="-141" dirty="0">
                <a:solidFill>
                  <a:srgbClr val="393939"/>
                </a:solidFill>
                <a:latin typeface="Calibri (MS)"/>
                <a:ea typeface="Calibri (MS)"/>
                <a:cs typeface="Calibri (MS)"/>
                <a:sym typeface="Calibri (MS)"/>
              </a:rPr>
              <a:t> </a:t>
            </a:r>
            <a:r>
              <a:rPr lang="en-US" sz="3000" b="1" spc="-141" dirty="0">
                <a:solidFill>
                  <a:srgbClr val="393939"/>
                </a:solidFill>
                <a:latin typeface="Calibri (MS) Bold"/>
                <a:ea typeface="Calibri (MS) Bold"/>
                <a:cs typeface="Calibri (MS) Bold"/>
                <a:sym typeface="Calibri (MS) Bold"/>
              </a:rPr>
              <a:t>Quality: </a:t>
            </a:r>
            <a:r>
              <a:rPr lang="en-US" sz="3000" spc="-141" dirty="0">
                <a:solidFill>
                  <a:srgbClr val="393939"/>
                </a:solidFill>
                <a:latin typeface="Calibri (MS)"/>
                <a:ea typeface="Calibri (MS)"/>
                <a:cs typeface="Calibri (MS)"/>
                <a:sym typeface="Calibri (MS)"/>
              </a:rPr>
              <a:t>Reached performance comparable to SOTA Raster models.</a:t>
            </a:r>
          </a:p>
          <a:p>
            <a:pPr algn="ctr">
              <a:lnSpc>
                <a:spcPts val="4200"/>
              </a:lnSpc>
            </a:pPr>
            <a:r>
              <a:rPr lang="en-US" sz="3000" spc="-141" dirty="0">
                <a:solidFill>
                  <a:srgbClr val="393939"/>
                </a:solidFill>
                <a:latin typeface="Calibri (MS)"/>
                <a:ea typeface="Calibri (MS)"/>
                <a:cs typeface="Calibri (MS)"/>
                <a:sym typeface="Calibri (MS)"/>
              </a:rPr>
              <a:t> </a:t>
            </a:r>
            <a:r>
              <a:rPr lang="en-US" sz="3000" b="1" spc="-141" dirty="0">
                <a:solidFill>
                  <a:srgbClr val="393939"/>
                </a:solidFill>
                <a:latin typeface="Calibri (MS) Bold"/>
                <a:ea typeface="Calibri (MS) Bold"/>
                <a:cs typeface="Calibri (MS) Bold"/>
                <a:sym typeface="Calibri (MS) Bold"/>
              </a:rPr>
              <a:t>Efficiency:</a:t>
            </a:r>
            <a:r>
              <a:rPr lang="en-US" sz="3000" spc="-141" dirty="0">
                <a:solidFill>
                  <a:srgbClr val="393939"/>
                </a:solidFill>
                <a:latin typeface="Calibri (MS)"/>
                <a:ea typeface="Calibri (MS)"/>
                <a:cs typeface="Calibri (MS)"/>
                <a:sym typeface="Calibri (MS)"/>
              </a:rPr>
              <a:t> Dense semantic signal (Tokens) vs Sparse pixel signal (Images).</a:t>
            </a:r>
          </a:p>
          <a:p>
            <a:pPr algn="ctr">
              <a:lnSpc>
                <a:spcPts val="4200"/>
              </a:lnSpc>
            </a:pPr>
            <a:r>
              <a:rPr lang="en-US" sz="3000" b="1" spc="-141" dirty="0">
                <a:solidFill>
                  <a:srgbClr val="393939"/>
                </a:solidFill>
                <a:latin typeface="Calibri (MS) Bold"/>
                <a:ea typeface="Calibri (MS) Bold"/>
                <a:cs typeface="Calibri (MS) Bold"/>
                <a:sym typeface="Calibri (MS) Bold"/>
              </a:rPr>
              <a:t>Paradigm Shift: </a:t>
            </a:r>
            <a:r>
              <a:rPr lang="en-US" sz="3000" spc="-141" dirty="0">
                <a:solidFill>
                  <a:srgbClr val="393939"/>
                </a:solidFill>
                <a:latin typeface="Calibri (MS)"/>
                <a:ea typeface="Calibri (MS)"/>
                <a:cs typeface="Calibri (MS)"/>
                <a:sym typeface="Calibri (MS)"/>
              </a:rPr>
              <a:t>Treating SVGs as Code, not Images.</a:t>
            </a:r>
          </a:p>
          <a:p>
            <a:pPr algn="ctr">
              <a:lnSpc>
                <a:spcPts val="4200"/>
              </a:lnSpc>
            </a:pPr>
            <a:endParaRPr lang="en-US" sz="3000" spc="-141" dirty="0">
              <a:solidFill>
                <a:srgbClr val="393939"/>
              </a:solidFill>
              <a:latin typeface="Calibri (MS)"/>
              <a:ea typeface="Calibri (MS)"/>
              <a:cs typeface="Calibri (MS)"/>
              <a:sym typeface="Calibri (MS)"/>
            </a:endParaRPr>
          </a:p>
        </p:txBody>
      </p:sp>
      <p:sp>
        <p:nvSpPr>
          <p:cNvPr id="10" name="TextBox 9">
            <a:extLst>
              <a:ext uri="{FF2B5EF4-FFF2-40B4-BE49-F238E27FC236}">
                <a16:creationId xmlns:a16="http://schemas.microsoft.com/office/drawing/2014/main" id="{57242A51-E724-2FD8-D37A-4D58DC0CC18B}"/>
              </a:ext>
            </a:extLst>
          </p:cNvPr>
          <p:cNvSpPr txBox="1"/>
          <p:nvPr/>
        </p:nvSpPr>
        <p:spPr>
          <a:xfrm>
            <a:off x="1790681" y="2247900"/>
            <a:ext cx="15404267" cy="2121350"/>
          </a:xfrm>
          <a:prstGeom prst="rect">
            <a:avLst/>
          </a:prstGeom>
        </p:spPr>
        <p:txBody>
          <a:bodyPr lIns="0" tIns="0" rIns="0" bIns="0" rtlCol="0" anchor="t">
            <a:spAutoFit/>
          </a:bodyPr>
          <a:lstStyle/>
          <a:p>
            <a:pPr algn="ctr">
              <a:lnSpc>
                <a:spcPts val="4200"/>
              </a:lnSpc>
            </a:pPr>
            <a:endParaRPr dirty="0"/>
          </a:p>
          <a:p>
            <a:pPr algn="ctr">
              <a:lnSpc>
                <a:spcPts val="4200"/>
              </a:lnSpc>
            </a:pPr>
            <a:r>
              <a:rPr lang="en-US" sz="3000" spc="-141" dirty="0">
                <a:solidFill>
                  <a:srgbClr val="393939"/>
                </a:solidFill>
                <a:latin typeface="Calibri (MS)"/>
                <a:ea typeface="Calibri (MS)"/>
                <a:cs typeface="Calibri (MS)"/>
                <a:sym typeface="Calibri (MS)"/>
              </a:rPr>
              <a:t>This thesis proposes a vector-native architecture that enables LLMs to understand technical drawings by processing their geometric code directly, achieving performance comparable to state-of-the-art raster models while preserving infinite structural fidelity.</a:t>
            </a:r>
          </a:p>
        </p:txBody>
      </p:sp>
    </p:spTree>
  </p:cSld>
  <p:clrMapOvr>
    <a:masterClrMapping/>
  </p:clrMapOvr>
  <p:transition>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2"/>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1747257" y="-32309"/>
            <a:ext cx="16110899" cy="1143214"/>
            <a:chOff x="0" y="0"/>
            <a:chExt cx="21481199" cy="1524285"/>
          </a:xfrm>
        </p:grpSpPr>
        <p:sp>
          <p:nvSpPr>
            <p:cNvPr id="7" name="Freeform 7"/>
            <p:cNvSpPr/>
            <p:nvPr/>
          </p:nvSpPr>
          <p:spPr>
            <a:xfrm>
              <a:off x="0" y="0"/>
              <a:ext cx="21481200" cy="1524291"/>
            </a:xfrm>
            <a:custGeom>
              <a:avLst/>
              <a:gdLst/>
              <a:ahLst/>
              <a:cxnLst/>
              <a:rect l="l" t="t" r="r" b="b"/>
              <a:pathLst>
                <a:path w="21481200" h="1524291">
                  <a:moveTo>
                    <a:pt x="0" y="0"/>
                  </a:moveTo>
                  <a:lnTo>
                    <a:pt x="21481200" y="0"/>
                  </a:lnTo>
                  <a:lnTo>
                    <a:pt x="21481200" y="1524291"/>
                  </a:lnTo>
                  <a:lnTo>
                    <a:pt x="0" y="1524291"/>
                  </a:lnTo>
                  <a:close/>
                </a:path>
              </a:pathLst>
            </a:custGeom>
            <a:blipFill>
              <a:blip r:embed="rId3">
                <a:alphaModFix amt="0"/>
              </a:blip>
              <a:stretch>
                <a:fillRect t="-224594" b="-224594"/>
              </a:stretch>
            </a:blipFill>
          </p:spPr>
          <p:txBody>
            <a:bodyPr/>
            <a:lstStyle/>
            <a:p>
              <a:endParaRPr lang="it-IT"/>
            </a:p>
          </p:txBody>
        </p:sp>
        <p:sp>
          <p:nvSpPr>
            <p:cNvPr id="8" name="TextBox 8"/>
            <p:cNvSpPr txBox="1"/>
            <p:nvPr/>
          </p:nvSpPr>
          <p:spPr>
            <a:xfrm>
              <a:off x="0" y="-85725"/>
              <a:ext cx="21481199" cy="1610010"/>
            </a:xfrm>
            <a:prstGeom prst="rect">
              <a:avLst/>
            </a:prstGeom>
          </p:spPr>
          <p:txBody>
            <a:bodyPr lIns="0" tIns="0" rIns="0" bIns="0" rtlCol="0" anchor="ctr"/>
            <a:lstStyle/>
            <a:p>
              <a:pPr algn="r">
                <a:lnSpc>
                  <a:spcPts val="5759"/>
                </a:lnSpc>
              </a:pPr>
              <a:r>
                <a:rPr lang="en-US" sz="4800" dirty="0">
                  <a:solidFill>
                    <a:srgbClr val="FFFFFF"/>
                  </a:solidFill>
                  <a:latin typeface="Calibri (MS)"/>
                  <a:ea typeface="Calibri (MS)"/>
                  <a:cs typeface="Calibri (MS)"/>
                  <a:sym typeface="Calibri (MS)"/>
                </a:rPr>
                <a:t>Conclusions  </a:t>
              </a:r>
            </a:p>
          </p:txBody>
        </p:sp>
      </p:grpSp>
      <p:sp>
        <p:nvSpPr>
          <p:cNvPr id="9" name="TextBox 9"/>
          <p:cNvSpPr txBox="1"/>
          <p:nvPr/>
        </p:nvSpPr>
        <p:spPr>
          <a:xfrm>
            <a:off x="1028700" y="3178219"/>
            <a:ext cx="9672886" cy="6569483"/>
          </a:xfrm>
          <a:prstGeom prst="rect">
            <a:avLst/>
          </a:prstGeom>
        </p:spPr>
        <p:txBody>
          <a:bodyPr lIns="0" tIns="0" rIns="0" bIns="0" rtlCol="0" anchor="t">
            <a:spAutoFit/>
          </a:bodyPr>
          <a:lstStyle/>
          <a:p>
            <a:pPr algn="l">
              <a:lnSpc>
                <a:spcPts val="23095"/>
              </a:lnSpc>
            </a:pPr>
            <a:r>
              <a:rPr lang="en-US" sz="24569" b="1" spc="-1154">
                <a:solidFill>
                  <a:srgbClr val="424242"/>
                </a:solidFill>
                <a:latin typeface="Calibri (MS) Bold"/>
                <a:ea typeface="Calibri (MS) Bold"/>
                <a:cs typeface="Calibri (MS) Bold"/>
                <a:sym typeface="Calibri (MS) Bold"/>
              </a:rPr>
              <a:t>Thank You</a:t>
            </a:r>
          </a:p>
        </p:txBody>
      </p:sp>
    </p:spTree>
  </p:cSld>
  <p:clrMapOvr>
    <a:masterClrMapping/>
  </p:clrMapOvr>
  <p:transition>
    <p:cover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3"/>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sp>
        <p:nvSpPr>
          <p:cNvPr id="8" name="TextBox 8"/>
          <p:cNvSpPr txBox="1"/>
          <p:nvPr/>
        </p:nvSpPr>
        <p:spPr>
          <a:xfrm>
            <a:off x="1786199" y="-87682"/>
            <a:ext cx="16110899" cy="1207508"/>
          </a:xfrm>
          <a:prstGeom prst="rect">
            <a:avLst/>
          </a:prstGeom>
        </p:spPr>
        <p:txBody>
          <a:bodyPr lIns="0" tIns="0" rIns="0" bIns="0" rtlCol="0" anchor="ctr"/>
          <a:lstStyle/>
          <a:p>
            <a:pPr algn="r">
              <a:lnSpc>
                <a:spcPts val="5759"/>
              </a:lnSpc>
            </a:pPr>
            <a:r>
              <a:rPr lang="en-US" sz="4800" dirty="0">
                <a:solidFill>
                  <a:srgbClr val="FFFFFF"/>
                </a:solidFill>
                <a:latin typeface="Calibri (MS)"/>
                <a:ea typeface="Calibri (MS)"/>
                <a:cs typeface="Calibri (MS)"/>
                <a:sym typeface="Calibri (MS)"/>
              </a:rPr>
              <a:t>The World is Build on Vectors      </a:t>
            </a:r>
          </a:p>
        </p:txBody>
      </p:sp>
      <p:sp>
        <p:nvSpPr>
          <p:cNvPr id="9" name="TextBox 9"/>
          <p:cNvSpPr txBox="1"/>
          <p:nvPr/>
        </p:nvSpPr>
        <p:spPr>
          <a:xfrm>
            <a:off x="1790681" y="5029200"/>
            <a:ext cx="9397786" cy="6430222"/>
          </a:xfrm>
          <a:prstGeom prst="rect">
            <a:avLst/>
          </a:prstGeom>
        </p:spPr>
        <p:txBody>
          <a:bodyPr lIns="0" tIns="0" rIns="0" bIns="0" rtlCol="0" anchor="t">
            <a:spAutoFit/>
          </a:bodyPr>
          <a:lstStyle/>
          <a:p>
            <a:pPr algn="l">
              <a:lnSpc>
                <a:spcPts val="4199"/>
              </a:lnSpc>
            </a:pPr>
            <a:endParaRPr dirty="0"/>
          </a:p>
          <a:p>
            <a:pPr algn="l">
              <a:lnSpc>
                <a:spcPts val="4199"/>
              </a:lnSpc>
            </a:pPr>
            <a:r>
              <a:rPr lang="en-US" sz="2999" b="1" spc="-140" dirty="0">
                <a:solidFill>
                  <a:srgbClr val="424242"/>
                </a:solidFill>
                <a:latin typeface="Calibri (MS) Bold"/>
                <a:ea typeface="Calibri (MS) Bold"/>
                <a:cs typeface="Calibri (MS) Bold"/>
                <a:sym typeface="Calibri (MS) Bold"/>
              </a:rPr>
              <a:t>XML-Based Textual Markup:</a:t>
            </a:r>
          </a:p>
          <a:p>
            <a:pPr algn="l">
              <a:lnSpc>
                <a:spcPts val="4199"/>
              </a:lnSpc>
            </a:pPr>
            <a:r>
              <a:rPr lang="en-US" sz="2999" b="1" spc="-140" dirty="0">
                <a:solidFill>
                  <a:srgbClr val="424242"/>
                </a:solidFill>
                <a:latin typeface="Calibri (MS) Bold"/>
                <a:ea typeface="Calibri (MS) Bold"/>
                <a:cs typeface="Calibri (MS) Bold"/>
                <a:sym typeface="Calibri (MS) Bold"/>
              </a:rPr>
              <a:t>The Primitive</a:t>
            </a:r>
            <a:r>
              <a:rPr lang="en-US" sz="2999" spc="-140" dirty="0">
                <a:solidFill>
                  <a:srgbClr val="424242"/>
                </a:solidFill>
                <a:latin typeface="Calibri (MS) Light"/>
                <a:ea typeface="Calibri (MS) Light"/>
                <a:cs typeface="Calibri (MS) Light"/>
                <a:sym typeface="Calibri (MS) Light"/>
              </a:rPr>
              <a:t>: </a:t>
            </a:r>
            <a:r>
              <a:rPr lang="en-US" sz="2999" spc="-140" dirty="0">
                <a:solidFill>
                  <a:srgbClr val="424242"/>
                </a:solidFill>
                <a:latin typeface="Calibri" panose="020F0502020204030204" pitchFamily="34" charset="0"/>
                <a:ea typeface="Calibri (MS) Light"/>
                <a:cs typeface="Calibri" panose="020F0502020204030204" pitchFamily="34" charset="0"/>
                <a:sym typeface="Calibri (MS) Light"/>
              </a:rPr>
              <a:t>The </a:t>
            </a:r>
            <a:r>
              <a:rPr lang="en-US" sz="2999" b="1" spc="-140" dirty="0">
                <a:solidFill>
                  <a:srgbClr val="424242"/>
                </a:solidFill>
                <a:latin typeface="Calibri" panose="020F0502020204030204" pitchFamily="34" charset="0"/>
                <a:ea typeface="Calibri (MS) Bold"/>
                <a:cs typeface="Calibri" panose="020F0502020204030204" pitchFamily="34" charset="0"/>
                <a:sym typeface="Calibri (MS) Bold"/>
              </a:rPr>
              <a:t>&lt;path&gt;</a:t>
            </a:r>
            <a:r>
              <a:rPr lang="en-US" sz="2999" spc="-140" dirty="0">
                <a:solidFill>
                  <a:srgbClr val="424242"/>
                </a:solidFill>
                <a:latin typeface="Calibri" panose="020F0502020204030204" pitchFamily="34" charset="0"/>
                <a:ea typeface="Calibri (MS) Light"/>
                <a:cs typeface="Calibri" panose="020F0502020204030204" pitchFamily="34" charset="0"/>
                <a:sym typeface="Calibri (MS) Light"/>
              </a:rPr>
              <a:t> tag is the core building block.</a:t>
            </a:r>
          </a:p>
          <a:p>
            <a:pPr algn="l">
              <a:lnSpc>
                <a:spcPts val="4199"/>
              </a:lnSpc>
            </a:pPr>
            <a:r>
              <a:rPr lang="en-US" sz="2999" b="1" spc="-140" dirty="0">
                <a:solidFill>
                  <a:srgbClr val="424242"/>
                </a:solidFill>
                <a:latin typeface="Calibri (MS) Bold"/>
                <a:ea typeface="Calibri (MS) Bold"/>
                <a:cs typeface="Calibri (MS) Bold"/>
                <a:sym typeface="Calibri (MS) Bold"/>
              </a:rPr>
              <a:t>Mathematical Instructions:</a:t>
            </a:r>
          </a:p>
          <a:p>
            <a:pPr marL="647698" lvl="1" indent="-323849" algn="l">
              <a:lnSpc>
                <a:spcPts val="4199"/>
              </a:lnSpc>
              <a:buFont typeface="Arial"/>
              <a:buChar char="•"/>
            </a:pPr>
            <a:r>
              <a:rPr lang="en-US" sz="2999" spc="-140" dirty="0">
                <a:solidFill>
                  <a:srgbClr val="424242"/>
                </a:solidFill>
                <a:latin typeface="Calibri" panose="020F0502020204030204" pitchFamily="34" charset="0"/>
                <a:ea typeface="Calibri (MS) Light"/>
                <a:cs typeface="Calibri" panose="020F0502020204030204" pitchFamily="34" charset="0"/>
                <a:sym typeface="Calibri (MS) Light"/>
              </a:rPr>
              <a:t>M (</a:t>
            </a:r>
            <a:r>
              <a:rPr lang="en-US" sz="2999" spc="-140" dirty="0" err="1">
                <a:solidFill>
                  <a:srgbClr val="424242"/>
                </a:solidFill>
                <a:latin typeface="Calibri" panose="020F0502020204030204" pitchFamily="34" charset="0"/>
                <a:ea typeface="Calibri (MS) Light"/>
                <a:cs typeface="Calibri" panose="020F0502020204030204" pitchFamily="34" charset="0"/>
                <a:sym typeface="Calibri (MS) Light"/>
              </a:rPr>
              <a:t>x,y</a:t>
            </a:r>
            <a:r>
              <a:rPr lang="en-US" sz="2999" spc="-140" dirty="0">
                <a:solidFill>
                  <a:srgbClr val="424242"/>
                </a:solidFill>
                <a:latin typeface="Calibri" panose="020F0502020204030204" pitchFamily="34" charset="0"/>
                <a:ea typeface="Calibri (MS) Light"/>
                <a:cs typeface="Calibri" panose="020F0502020204030204" pitchFamily="34" charset="0"/>
                <a:sym typeface="Calibri (MS) Light"/>
              </a:rPr>
              <a:t>): Move to coordinates.</a:t>
            </a:r>
          </a:p>
          <a:p>
            <a:pPr marL="647698" lvl="1" indent="-323849" algn="l">
              <a:lnSpc>
                <a:spcPts val="4199"/>
              </a:lnSpc>
              <a:buFont typeface="Arial"/>
              <a:buChar char="•"/>
            </a:pPr>
            <a:r>
              <a:rPr lang="en-US" sz="2999" spc="-140" dirty="0">
                <a:solidFill>
                  <a:srgbClr val="424242"/>
                </a:solidFill>
                <a:latin typeface="Calibri" panose="020F0502020204030204" pitchFamily="34" charset="0"/>
                <a:ea typeface="Calibri (MS) Light"/>
                <a:cs typeface="Calibri" panose="020F0502020204030204" pitchFamily="34" charset="0"/>
                <a:sym typeface="Calibri (MS) Light"/>
              </a:rPr>
              <a:t>L (</a:t>
            </a:r>
            <a:r>
              <a:rPr lang="en-US" sz="2999" spc="-140" dirty="0" err="1">
                <a:solidFill>
                  <a:srgbClr val="424242"/>
                </a:solidFill>
                <a:latin typeface="Calibri" panose="020F0502020204030204" pitchFamily="34" charset="0"/>
                <a:ea typeface="Calibri (MS) Light"/>
                <a:cs typeface="Calibri" panose="020F0502020204030204" pitchFamily="34" charset="0"/>
                <a:sym typeface="Calibri (MS) Light"/>
              </a:rPr>
              <a:t>x,y</a:t>
            </a:r>
            <a:r>
              <a:rPr lang="en-US" sz="2999" spc="-140" dirty="0">
                <a:solidFill>
                  <a:srgbClr val="424242"/>
                </a:solidFill>
                <a:latin typeface="Calibri" panose="020F0502020204030204" pitchFamily="34" charset="0"/>
                <a:ea typeface="Calibri (MS) Light"/>
                <a:cs typeface="Calibri" panose="020F0502020204030204" pitchFamily="34" charset="0"/>
                <a:sym typeface="Calibri (MS) Light"/>
              </a:rPr>
              <a:t>): Draw Line to.</a:t>
            </a:r>
          </a:p>
          <a:p>
            <a:pPr marL="647698" lvl="1" indent="-323849" algn="l">
              <a:lnSpc>
                <a:spcPts val="4199"/>
              </a:lnSpc>
              <a:buFont typeface="Arial"/>
              <a:buChar char="•"/>
            </a:pPr>
            <a:r>
              <a:rPr lang="en-US" sz="2999" spc="-140" dirty="0">
                <a:solidFill>
                  <a:srgbClr val="424242"/>
                </a:solidFill>
                <a:latin typeface="Calibri" panose="020F0502020204030204" pitchFamily="34" charset="0"/>
                <a:ea typeface="Calibri (MS) Light"/>
                <a:cs typeface="Calibri" panose="020F0502020204030204" pitchFamily="34" charset="0"/>
                <a:sym typeface="Calibri (MS) Light"/>
              </a:rPr>
              <a:t>C (x1,y1, x2,y2, </a:t>
            </a:r>
            <a:r>
              <a:rPr lang="en-US" sz="2999" spc="-140" dirty="0" err="1">
                <a:solidFill>
                  <a:srgbClr val="424242"/>
                </a:solidFill>
                <a:latin typeface="Calibri" panose="020F0502020204030204" pitchFamily="34" charset="0"/>
                <a:ea typeface="Calibri (MS) Light"/>
                <a:cs typeface="Calibri" panose="020F0502020204030204" pitchFamily="34" charset="0"/>
                <a:sym typeface="Calibri (MS) Light"/>
              </a:rPr>
              <a:t>x,y</a:t>
            </a:r>
            <a:r>
              <a:rPr lang="en-US" sz="2999" spc="-140" dirty="0">
                <a:solidFill>
                  <a:srgbClr val="424242"/>
                </a:solidFill>
                <a:latin typeface="Calibri" panose="020F0502020204030204" pitchFamily="34" charset="0"/>
                <a:ea typeface="Calibri (MS) Light"/>
                <a:cs typeface="Calibri" panose="020F0502020204030204" pitchFamily="34" charset="0"/>
                <a:sym typeface="Calibri (MS) Light"/>
              </a:rPr>
              <a:t>): Cubic Bezier Curve.</a:t>
            </a:r>
          </a:p>
          <a:p>
            <a:pPr algn="l">
              <a:lnSpc>
                <a:spcPts val="4199"/>
              </a:lnSpc>
            </a:pPr>
            <a:endParaRPr lang="en-US" sz="2999" spc="-140" dirty="0">
              <a:solidFill>
                <a:srgbClr val="424242"/>
              </a:solidFill>
              <a:latin typeface="Calibri (MS) Light"/>
              <a:ea typeface="Calibri (MS) Light"/>
              <a:cs typeface="Calibri (MS) Light"/>
              <a:sym typeface="Calibri (MS) Light"/>
            </a:endParaRPr>
          </a:p>
          <a:p>
            <a:pPr algn="l">
              <a:lnSpc>
                <a:spcPts val="4199"/>
              </a:lnSpc>
            </a:pPr>
            <a:endParaRPr lang="en-US" sz="2999" spc="-140" dirty="0">
              <a:solidFill>
                <a:srgbClr val="424242"/>
              </a:solidFill>
              <a:latin typeface="Calibri (MS) Light"/>
              <a:ea typeface="Calibri (MS) Light"/>
              <a:cs typeface="Calibri (MS) Light"/>
              <a:sym typeface="Calibri (MS) Light"/>
            </a:endParaRPr>
          </a:p>
          <a:p>
            <a:pPr algn="l">
              <a:lnSpc>
                <a:spcPts val="4199"/>
              </a:lnSpc>
            </a:pPr>
            <a:endParaRPr lang="en-US" sz="2999" spc="-140" dirty="0">
              <a:solidFill>
                <a:srgbClr val="424242"/>
              </a:solidFill>
              <a:latin typeface="Calibri (MS) Light"/>
              <a:ea typeface="Calibri (MS) Light"/>
              <a:cs typeface="Calibri (MS) Light"/>
              <a:sym typeface="Calibri (MS) Light"/>
            </a:endParaRPr>
          </a:p>
          <a:p>
            <a:pPr algn="l">
              <a:lnSpc>
                <a:spcPts val="4199"/>
              </a:lnSpc>
            </a:pPr>
            <a:endParaRPr lang="en-US" sz="2999" spc="-140" dirty="0">
              <a:solidFill>
                <a:srgbClr val="424242"/>
              </a:solidFill>
              <a:latin typeface="Calibri (MS) Light"/>
              <a:ea typeface="Calibri (MS) Light"/>
              <a:cs typeface="Calibri (MS) Light"/>
              <a:sym typeface="Calibri (MS) Light"/>
            </a:endParaRPr>
          </a:p>
          <a:p>
            <a:pPr algn="l">
              <a:lnSpc>
                <a:spcPts val="4199"/>
              </a:lnSpc>
            </a:pPr>
            <a:endParaRPr lang="en-US" sz="2999" spc="-140" dirty="0">
              <a:solidFill>
                <a:srgbClr val="424242"/>
              </a:solidFill>
              <a:latin typeface="Calibri (MS) Light"/>
              <a:ea typeface="Calibri (MS) Light"/>
              <a:cs typeface="Calibri (MS) Light"/>
              <a:sym typeface="Calibri (MS) Light"/>
            </a:endParaRPr>
          </a:p>
        </p:txBody>
      </p:sp>
      <p:sp>
        <p:nvSpPr>
          <p:cNvPr id="10" name="Freeform 10"/>
          <p:cNvSpPr/>
          <p:nvPr/>
        </p:nvSpPr>
        <p:spPr>
          <a:xfrm>
            <a:off x="12589215" y="1805290"/>
            <a:ext cx="3815769" cy="3568906"/>
          </a:xfrm>
          <a:custGeom>
            <a:avLst/>
            <a:gdLst/>
            <a:ahLst/>
            <a:cxnLst/>
            <a:rect l="l" t="t" r="r" b="b"/>
            <a:pathLst>
              <a:path w="3815769" h="3568906">
                <a:moveTo>
                  <a:pt x="0" y="0"/>
                </a:moveTo>
                <a:lnTo>
                  <a:pt x="3815768" y="0"/>
                </a:lnTo>
                <a:lnTo>
                  <a:pt x="3815768" y="3568905"/>
                </a:lnTo>
                <a:lnTo>
                  <a:pt x="0" y="3568905"/>
                </a:lnTo>
                <a:lnTo>
                  <a:pt x="0" y="0"/>
                </a:lnTo>
                <a:close/>
              </a:path>
            </a:pathLst>
          </a:custGeom>
          <a:blipFill>
            <a:blip r:embed="rId4"/>
            <a:stretch>
              <a:fillRect r="-101640"/>
            </a:stretch>
          </a:blipFill>
        </p:spPr>
        <p:txBody>
          <a:bodyPr/>
          <a:lstStyle/>
          <a:p>
            <a:endParaRPr lang="it-IT"/>
          </a:p>
        </p:txBody>
      </p:sp>
      <p:sp>
        <p:nvSpPr>
          <p:cNvPr id="11" name="Freeform 11"/>
          <p:cNvSpPr/>
          <p:nvPr/>
        </p:nvSpPr>
        <p:spPr>
          <a:xfrm>
            <a:off x="12589215" y="5374195"/>
            <a:ext cx="4149122" cy="3568906"/>
          </a:xfrm>
          <a:custGeom>
            <a:avLst/>
            <a:gdLst/>
            <a:ahLst/>
            <a:cxnLst/>
            <a:rect l="l" t="t" r="r" b="b"/>
            <a:pathLst>
              <a:path w="4149122" h="3568906">
                <a:moveTo>
                  <a:pt x="0" y="0"/>
                </a:moveTo>
                <a:lnTo>
                  <a:pt x="4149122" y="0"/>
                </a:lnTo>
                <a:lnTo>
                  <a:pt x="4149122" y="3568906"/>
                </a:lnTo>
                <a:lnTo>
                  <a:pt x="0" y="3568906"/>
                </a:lnTo>
                <a:lnTo>
                  <a:pt x="0" y="0"/>
                </a:lnTo>
                <a:close/>
              </a:path>
            </a:pathLst>
          </a:custGeom>
          <a:blipFill>
            <a:blip r:embed="rId4"/>
            <a:stretch>
              <a:fillRect l="-85440"/>
            </a:stretch>
          </a:blipFill>
        </p:spPr>
        <p:txBody>
          <a:bodyPr/>
          <a:lstStyle/>
          <a:p>
            <a:endParaRPr lang="it-IT"/>
          </a:p>
        </p:txBody>
      </p:sp>
      <p:sp>
        <p:nvSpPr>
          <p:cNvPr id="12" name="TextBox 12"/>
          <p:cNvSpPr txBox="1"/>
          <p:nvPr/>
        </p:nvSpPr>
        <p:spPr>
          <a:xfrm>
            <a:off x="1895772" y="2189567"/>
            <a:ext cx="9187603" cy="1400175"/>
          </a:xfrm>
          <a:prstGeom prst="rect">
            <a:avLst/>
          </a:prstGeom>
        </p:spPr>
        <p:txBody>
          <a:bodyPr lIns="0" tIns="0" rIns="0" bIns="0" rtlCol="0" anchor="t">
            <a:spAutoFit/>
          </a:bodyPr>
          <a:lstStyle/>
          <a:p>
            <a:pPr algn="l">
              <a:lnSpc>
                <a:spcPts val="3599"/>
              </a:lnSpc>
              <a:spcBef>
                <a:spcPct val="0"/>
              </a:spcBef>
            </a:pPr>
            <a:r>
              <a:rPr lang="en-US" sz="2999" b="1" dirty="0">
                <a:solidFill>
                  <a:srgbClr val="424242"/>
                </a:solidFill>
                <a:latin typeface="Calibri (MS) Bold"/>
                <a:ea typeface="Calibri (MS) Bold"/>
                <a:cs typeface="Calibri (MS) Bold"/>
                <a:sym typeface="Calibri (MS) Bold"/>
              </a:rPr>
              <a:t>SVG (Scalable Vector Graphics):</a:t>
            </a:r>
            <a:r>
              <a:rPr lang="en-US" sz="2999" dirty="0">
                <a:solidFill>
                  <a:srgbClr val="424242"/>
                </a:solidFill>
                <a:latin typeface="Calibri (MS)"/>
                <a:ea typeface="Calibri (MS)"/>
                <a:cs typeface="Calibri (MS)"/>
                <a:sym typeface="Calibri (MS)"/>
              </a:rPr>
              <a:t> Vector Format (NOT Raster like JPEG/PNG), unlike raster images, it has no defined pixel grid.</a:t>
            </a:r>
          </a:p>
        </p:txBody>
      </p:sp>
      <p:sp>
        <p:nvSpPr>
          <p:cNvPr id="13" name="TextBox 13"/>
          <p:cNvSpPr txBox="1"/>
          <p:nvPr/>
        </p:nvSpPr>
        <p:spPr>
          <a:xfrm>
            <a:off x="1490253" y="3256055"/>
            <a:ext cx="8310140" cy="1609725"/>
          </a:xfrm>
          <a:prstGeom prst="rect">
            <a:avLst/>
          </a:prstGeom>
        </p:spPr>
        <p:txBody>
          <a:bodyPr lIns="0" tIns="0" rIns="0" bIns="0" rtlCol="0" anchor="t">
            <a:spAutoFit/>
          </a:bodyPr>
          <a:lstStyle/>
          <a:p>
            <a:pPr algn="l">
              <a:lnSpc>
                <a:spcPts val="4199"/>
              </a:lnSpc>
            </a:pPr>
            <a:endParaRPr dirty="0"/>
          </a:p>
          <a:p>
            <a:pPr marL="647698" lvl="1" indent="-323849" algn="l">
              <a:lnSpc>
                <a:spcPts val="4199"/>
              </a:lnSpc>
              <a:buFont typeface="Arial"/>
              <a:buChar char="•"/>
            </a:pPr>
            <a:r>
              <a:rPr lang="en-US" sz="2999" b="1" spc="-140" dirty="0">
                <a:solidFill>
                  <a:srgbClr val="424242"/>
                </a:solidFill>
                <a:latin typeface="Calibri (MS) Bold"/>
                <a:ea typeface="Calibri (MS) Bold"/>
                <a:cs typeface="Calibri (MS) Bold"/>
                <a:sym typeface="Calibri (MS) Bold"/>
              </a:rPr>
              <a:t>Ubiquity</a:t>
            </a:r>
            <a:r>
              <a:rPr lang="en-US" sz="2999" spc="-140" dirty="0">
                <a:solidFill>
                  <a:srgbClr val="424242"/>
                </a:solidFill>
                <a:latin typeface="Calibri (MS)"/>
                <a:ea typeface="Calibri (MS)"/>
                <a:cs typeface="Calibri (MS)"/>
                <a:sym typeface="Calibri (MS)"/>
              </a:rPr>
              <a:t>: Icons, logos, UI elements, technical diagrams.</a:t>
            </a:r>
          </a:p>
          <a:p>
            <a:pPr algn="l">
              <a:lnSpc>
                <a:spcPts val="4199"/>
              </a:lnSpc>
            </a:pPr>
            <a:endParaRPr lang="en-US" sz="2999" spc="-140" dirty="0">
              <a:solidFill>
                <a:srgbClr val="424242"/>
              </a:solidFill>
              <a:latin typeface="Calibri (MS)"/>
              <a:ea typeface="Calibri (MS)"/>
              <a:cs typeface="Calibri (MS)"/>
              <a:sym typeface="Calibri (MS)"/>
            </a:endParaRPr>
          </a:p>
        </p:txBody>
      </p:sp>
      <p:sp>
        <p:nvSpPr>
          <p:cNvPr id="14" name="TextBox 14"/>
          <p:cNvSpPr txBox="1"/>
          <p:nvPr/>
        </p:nvSpPr>
        <p:spPr>
          <a:xfrm>
            <a:off x="1490253" y="3753162"/>
            <a:ext cx="8310140" cy="2133600"/>
          </a:xfrm>
          <a:prstGeom prst="rect">
            <a:avLst/>
          </a:prstGeom>
        </p:spPr>
        <p:txBody>
          <a:bodyPr lIns="0" tIns="0" rIns="0" bIns="0" rtlCol="0" anchor="t">
            <a:spAutoFit/>
          </a:bodyPr>
          <a:lstStyle/>
          <a:p>
            <a:pPr algn="l">
              <a:lnSpc>
                <a:spcPts val="4199"/>
              </a:lnSpc>
            </a:pPr>
            <a:endParaRPr dirty="0"/>
          </a:p>
          <a:p>
            <a:pPr marL="647698" lvl="1" indent="-323849" algn="l">
              <a:lnSpc>
                <a:spcPts val="4199"/>
              </a:lnSpc>
              <a:buFont typeface="Arial"/>
              <a:buChar char="•"/>
            </a:pPr>
            <a:r>
              <a:rPr lang="en-US" sz="2999" b="1" spc="-140" dirty="0">
                <a:solidFill>
                  <a:srgbClr val="424242"/>
                </a:solidFill>
                <a:latin typeface="Calibri (MS) Bold"/>
                <a:ea typeface="Calibri (MS) Bold"/>
                <a:cs typeface="Calibri (MS) Bold"/>
                <a:sym typeface="Calibri (MS) Bold"/>
              </a:rPr>
              <a:t>Dynamic</a:t>
            </a:r>
            <a:r>
              <a:rPr lang="en-US" sz="2999" spc="-140" dirty="0">
                <a:solidFill>
                  <a:srgbClr val="424242"/>
                </a:solidFill>
                <a:latin typeface="Calibri (MS) Light"/>
                <a:ea typeface="Calibri (MS) Light"/>
                <a:cs typeface="Calibri (MS) Light"/>
                <a:sym typeface="Calibri (MS) Light"/>
              </a:rPr>
              <a:t>: </a:t>
            </a:r>
            <a:r>
              <a:rPr lang="en-US" sz="2999" spc="-140" dirty="0">
                <a:solidFill>
                  <a:srgbClr val="424242"/>
                </a:solidFill>
                <a:latin typeface="Calibri" panose="020F0502020204030204" pitchFamily="34" charset="0"/>
                <a:ea typeface="Calibri (MS) Light"/>
                <a:cs typeface="Calibri" panose="020F0502020204030204" pitchFamily="34" charset="0"/>
                <a:sym typeface="Calibri (MS) Light"/>
              </a:rPr>
              <a:t>Renders perfectly at any scale.</a:t>
            </a:r>
          </a:p>
          <a:p>
            <a:pPr algn="l">
              <a:lnSpc>
                <a:spcPts val="4199"/>
              </a:lnSpc>
            </a:pPr>
            <a:endParaRPr lang="en-US" sz="2999" spc="-140" dirty="0">
              <a:solidFill>
                <a:srgbClr val="424242"/>
              </a:solidFill>
              <a:latin typeface="Calibri" panose="020F0502020204030204" pitchFamily="34" charset="0"/>
              <a:ea typeface="Calibri (MS) Light"/>
              <a:cs typeface="Calibri" panose="020F0502020204030204" pitchFamily="34" charset="0"/>
              <a:sym typeface="Calibri (MS) Light"/>
            </a:endParaRPr>
          </a:p>
          <a:p>
            <a:pPr algn="l">
              <a:lnSpc>
                <a:spcPts val="4199"/>
              </a:lnSpc>
            </a:pPr>
            <a:endParaRPr lang="en-US" sz="2999" spc="-140" dirty="0">
              <a:solidFill>
                <a:srgbClr val="424242"/>
              </a:solidFill>
              <a:latin typeface="Calibri (MS) Light"/>
              <a:ea typeface="Calibri (MS) Light"/>
              <a:cs typeface="Calibri (MS) Light"/>
              <a:sym typeface="Calibri (MS) Light"/>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3"/>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sp>
        <p:nvSpPr>
          <p:cNvPr id="8" name="TextBox 8"/>
          <p:cNvSpPr txBox="1"/>
          <p:nvPr/>
        </p:nvSpPr>
        <p:spPr>
          <a:xfrm>
            <a:off x="1790681" y="-101189"/>
            <a:ext cx="16110899" cy="1207508"/>
          </a:xfrm>
          <a:prstGeom prst="rect">
            <a:avLst/>
          </a:prstGeom>
        </p:spPr>
        <p:txBody>
          <a:bodyPr lIns="0" tIns="0" rIns="0" bIns="0" rtlCol="0" anchor="ctr"/>
          <a:lstStyle/>
          <a:p>
            <a:pPr algn="r">
              <a:lnSpc>
                <a:spcPts val="5759"/>
              </a:lnSpc>
            </a:pPr>
            <a:r>
              <a:rPr lang="en-US" sz="4800" dirty="0">
                <a:solidFill>
                  <a:srgbClr val="FFFFFF"/>
                </a:solidFill>
                <a:latin typeface="Calibri (MS)"/>
                <a:ea typeface="Calibri (MS)"/>
                <a:cs typeface="Calibri (MS)"/>
                <a:sym typeface="Calibri (MS)"/>
              </a:rPr>
              <a:t>Traditional VLMs FORCE Rasterization            </a:t>
            </a:r>
          </a:p>
        </p:txBody>
      </p:sp>
      <p:sp>
        <p:nvSpPr>
          <p:cNvPr id="9" name="Freeform 9"/>
          <p:cNvSpPr/>
          <p:nvPr/>
        </p:nvSpPr>
        <p:spPr>
          <a:xfrm>
            <a:off x="5420436" y="4201145"/>
            <a:ext cx="7777350" cy="2795908"/>
          </a:xfrm>
          <a:custGeom>
            <a:avLst/>
            <a:gdLst/>
            <a:ahLst/>
            <a:cxnLst/>
            <a:rect l="l" t="t" r="r" b="b"/>
            <a:pathLst>
              <a:path w="7777350" h="2795908">
                <a:moveTo>
                  <a:pt x="0" y="0"/>
                </a:moveTo>
                <a:lnTo>
                  <a:pt x="7777351" y="0"/>
                </a:lnTo>
                <a:lnTo>
                  <a:pt x="7777351" y="2795908"/>
                </a:lnTo>
                <a:lnTo>
                  <a:pt x="0" y="2795908"/>
                </a:lnTo>
                <a:lnTo>
                  <a:pt x="0" y="0"/>
                </a:lnTo>
                <a:close/>
              </a:path>
            </a:pathLst>
          </a:custGeom>
          <a:blipFill>
            <a:blip r:embed="rId4"/>
            <a:stretch>
              <a:fillRect t="-95970" b="-82198"/>
            </a:stretch>
          </a:blipFill>
        </p:spPr>
        <p:txBody>
          <a:bodyPr/>
          <a:lstStyle/>
          <a:p>
            <a:endParaRPr lang="it-IT"/>
          </a:p>
        </p:txBody>
      </p:sp>
      <p:sp>
        <p:nvSpPr>
          <p:cNvPr id="10" name="TextBox 10"/>
          <p:cNvSpPr txBox="1"/>
          <p:nvPr/>
        </p:nvSpPr>
        <p:spPr>
          <a:xfrm>
            <a:off x="-1765228" y="1764610"/>
            <a:ext cx="21818455" cy="2181225"/>
          </a:xfrm>
          <a:prstGeom prst="rect">
            <a:avLst/>
          </a:prstGeom>
        </p:spPr>
        <p:txBody>
          <a:bodyPr lIns="0" tIns="0" rIns="0" bIns="0" rtlCol="0" anchor="t">
            <a:spAutoFit/>
          </a:bodyPr>
          <a:lstStyle/>
          <a:p>
            <a:pPr marL="647700" lvl="1" indent="-323850" algn="ctr">
              <a:lnSpc>
                <a:spcPts val="4200"/>
              </a:lnSpc>
              <a:buFont typeface="Arial"/>
              <a:buChar char="•"/>
            </a:pPr>
            <a:r>
              <a:rPr lang="en-US" sz="3000" b="1" spc="-141" dirty="0">
                <a:solidFill>
                  <a:srgbClr val="424242"/>
                </a:solidFill>
                <a:latin typeface="Calibri (MS) Bold"/>
                <a:ea typeface="Calibri (MS) Bold"/>
                <a:cs typeface="Calibri (MS) Bold"/>
                <a:sym typeface="Calibri (MS) Bold"/>
              </a:rPr>
              <a:t>The SOTA Pipeline </a:t>
            </a:r>
            <a:r>
              <a:rPr lang="en-US" sz="3000" spc="-141" dirty="0">
                <a:solidFill>
                  <a:srgbClr val="424242"/>
                </a:solidFill>
                <a:latin typeface="Calibri (MS)"/>
                <a:ea typeface="Calibri (MS)"/>
                <a:cs typeface="Calibri (MS)"/>
                <a:sym typeface="Calibri (MS)"/>
              </a:rPr>
              <a:t>(</a:t>
            </a:r>
            <a:r>
              <a:rPr lang="en-US" sz="3000" spc="-141" dirty="0" err="1">
                <a:solidFill>
                  <a:srgbClr val="424242"/>
                </a:solidFill>
                <a:latin typeface="Calibri (MS)"/>
                <a:ea typeface="Calibri (MS)"/>
                <a:cs typeface="Calibri (MS)"/>
                <a:sym typeface="Calibri (MS)"/>
              </a:rPr>
              <a:t>LLaVA</a:t>
            </a:r>
            <a:r>
              <a:rPr lang="en-US" sz="3000" spc="-141" dirty="0">
                <a:solidFill>
                  <a:srgbClr val="424242"/>
                </a:solidFill>
                <a:latin typeface="Calibri (MS)"/>
                <a:ea typeface="Calibri (MS)"/>
                <a:cs typeface="Calibri (MS)"/>
                <a:sym typeface="Calibri (MS)"/>
              </a:rPr>
              <a:t> [1], BLIP [2], Florence-2 [3]):</a:t>
            </a:r>
          </a:p>
          <a:p>
            <a:pPr marL="647700" lvl="1" indent="-323850" algn="ctr">
              <a:lnSpc>
                <a:spcPts val="4200"/>
              </a:lnSpc>
              <a:buFont typeface="Arial"/>
              <a:buChar char="•"/>
            </a:pPr>
            <a:r>
              <a:rPr lang="en-US" sz="3000" b="1" spc="-141" dirty="0">
                <a:solidFill>
                  <a:srgbClr val="424242"/>
                </a:solidFill>
                <a:latin typeface="Calibri (MS) Bold"/>
                <a:ea typeface="Calibri (MS) Bold"/>
                <a:cs typeface="Calibri (MS) Bold"/>
                <a:sym typeface="Calibri (MS) Bold"/>
              </a:rPr>
              <a:t>Forced Rasterization</a:t>
            </a:r>
            <a:r>
              <a:rPr lang="en-US" sz="3000" spc="-141" dirty="0">
                <a:solidFill>
                  <a:srgbClr val="424242"/>
                </a:solidFill>
                <a:latin typeface="Calibri (MS)"/>
                <a:ea typeface="Calibri (MS)"/>
                <a:cs typeface="Calibri (MS)"/>
                <a:sym typeface="Calibri (MS)"/>
              </a:rPr>
              <a:t>: The vector is converted into a </a:t>
            </a:r>
            <a:r>
              <a:rPr lang="en-US" sz="3000" b="1" spc="-141" dirty="0">
                <a:solidFill>
                  <a:srgbClr val="424242"/>
                </a:solidFill>
                <a:latin typeface="Calibri (MS) Bold"/>
                <a:ea typeface="Calibri (MS) Bold"/>
                <a:cs typeface="Calibri (MS) Bold"/>
                <a:sym typeface="Calibri (MS) Bold"/>
              </a:rPr>
              <a:t>Grid of Pixels</a:t>
            </a:r>
            <a:r>
              <a:rPr lang="en-US" sz="3000" spc="-141" dirty="0">
                <a:solidFill>
                  <a:srgbClr val="424242"/>
                </a:solidFill>
                <a:latin typeface="Calibri (MS)"/>
                <a:ea typeface="Calibri (MS)"/>
                <a:cs typeface="Calibri (MS)"/>
                <a:sym typeface="Calibri (MS)"/>
              </a:rPr>
              <a:t>.</a:t>
            </a:r>
          </a:p>
          <a:p>
            <a:pPr marL="647700" lvl="1" indent="-323850" algn="ctr">
              <a:lnSpc>
                <a:spcPts val="4200"/>
              </a:lnSpc>
              <a:buFont typeface="Arial"/>
              <a:buChar char="•"/>
            </a:pPr>
            <a:r>
              <a:rPr lang="en-US" sz="3000" b="1" spc="-141" dirty="0">
                <a:solidFill>
                  <a:srgbClr val="424242"/>
                </a:solidFill>
                <a:latin typeface="Calibri (MS) Bold"/>
                <a:ea typeface="Calibri (MS) Bold"/>
                <a:cs typeface="Calibri (MS) Bold"/>
                <a:sym typeface="Calibri (MS) Bold"/>
              </a:rPr>
              <a:t>Vision Encoder (</a:t>
            </a:r>
            <a:r>
              <a:rPr lang="en-US" sz="3000" b="1" spc="-141" dirty="0" err="1">
                <a:solidFill>
                  <a:srgbClr val="424242"/>
                </a:solidFill>
                <a:latin typeface="Calibri (MS) Bold"/>
                <a:ea typeface="Calibri (MS) Bold"/>
                <a:cs typeface="Calibri (MS) Bold"/>
                <a:sym typeface="Calibri (MS) Bold"/>
              </a:rPr>
              <a:t>ViT</a:t>
            </a:r>
            <a:r>
              <a:rPr lang="en-US" sz="3000" b="1" spc="-141" dirty="0">
                <a:solidFill>
                  <a:srgbClr val="424242"/>
                </a:solidFill>
                <a:latin typeface="Calibri (MS) Bold"/>
                <a:ea typeface="Calibri (MS) Bold"/>
                <a:cs typeface="Calibri (MS) Bold"/>
                <a:sym typeface="Calibri (MS) Bold"/>
              </a:rPr>
              <a:t>)</a:t>
            </a:r>
            <a:r>
              <a:rPr lang="en-US" sz="3000" spc="-141" dirty="0">
                <a:solidFill>
                  <a:srgbClr val="424242"/>
                </a:solidFill>
                <a:latin typeface="Calibri (MS)"/>
                <a:ea typeface="Calibri (MS)"/>
                <a:cs typeface="Calibri (MS)"/>
                <a:sym typeface="Calibri (MS)"/>
              </a:rPr>
              <a:t>: Extracts visual features from the pixels.</a:t>
            </a:r>
          </a:p>
          <a:p>
            <a:pPr marL="647700" lvl="1" indent="-323850" algn="ctr">
              <a:lnSpc>
                <a:spcPts val="4200"/>
              </a:lnSpc>
              <a:buFont typeface="Arial"/>
              <a:buChar char="•"/>
            </a:pPr>
            <a:r>
              <a:rPr lang="en-US" sz="3000" b="1" spc="-141" dirty="0">
                <a:solidFill>
                  <a:srgbClr val="424242"/>
                </a:solidFill>
                <a:latin typeface="Calibri (MS) Bold"/>
                <a:ea typeface="Calibri (MS) Bold"/>
                <a:cs typeface="Calibri (MS) Bold"/>
                <a:sym typeface="Calibri (MS) Bold"/>
              </a:rPr>
              <a:t>LLM</a:t>
            </a:r>
            <a:r>
              <a:rPr lang="en-US" sz="3000" spc="-141" dirty="0">
                <a:solidFill>
                  <a:srgbClr val="424242"/>
                </a:solidFill>
                <a:latin typeface="Calibri (MS)"/>
                <a:ea typeface="Calibri (MS)"/>
                <a:cs typeface="Calibri (MS)"/>
                <a:sym typeface="Calibri (MS)"/>
              </a:rPr>
              <a:t>: Generates text based on the </a:t>
            </a:r>
            <a:r>
              <a:rPr lang="en-US" sz="3000" i="1" spc="-141" dirty="0">
                <a:solidFill>
                  <a:srgbClr val="424242"/>
                </a:solidFill>
                <a:latin typeface="Calibri (MS) Italics"/>
                <a:ea typeface="Calibri (MS) Italics"/>
                <a:cs typeface="Calibri (MS) Italics"/>
                <a:sym typeface="Calibri (MS) Italics"/>
              </a:rPr>
              <a:t>image,</a:t>
            </a:r>
            <a:r>
              <a:rPr lang="en-US" sz="3000" spc="-141" dirty="0">
                <a:solidFill>
                  <a:srgbClr val="424242"/>
                </a:solidFill>
                <a:latin typeface="Calibri (MS)"/>
                <a:ea typeface="Calibri (MS)"/>
                <a:cs typeface="Calibri (MS)"/>
                <a:sym typeface="Calibri (MS)"/>
              </a:rPr>
              <a:t> not the </a:t>
            </a:r>
            <a:r>
              <a:rPr lang="en-US" sz="3000" i="1" spc="-141" dirty="0">
                <a:solidFill>
                  <a:srgbClr val="424242"/>
                </a:solidFill>
                <a:latin typeface="Calibri (MS) Italics"/>
                <a:ea typeface="Calibri (MS) Italics"/>
                <a:cs typeface="Calibri (MS) Italics"/>
                <a:sym typeface="Calibri (MS) Italics"/>
              </a:rPr>
              <a:t>code</a:t>
            </a:r>
            <a:r>
              <a:rPr lang="en-US" sz="3000" spc="-141" dirty="0">
                <a:solidFill>
                  <a:srgbClr val="424242"/>
                </a:solidFill>
                <a:latin typeface="Calibri (MS)"/>
                <a:ea typeface="Calibri (MS)"/>
                <a:cs typeface="Calibri (MS)"/>
                <a:sym typeface="Calibri (MS)"/>
              </a:rPr>
              <a:t>.</a:t>
            </a:r>
          </a:p>
        </p:txBody>
      </p:sp>
      <p:sp>
        <p:nvSpPr>
          <p:cNvPr id="11" name="TextBox 11"/>
          <p:cNvSpPr txBox="1"/>
          <p:nvPr/>
        </p:nvSpPr>
        <p:spPr>
          <a:xfrm>
            <a:off x="4305486" y="7128539"/>
            <a:ext cx="9677028" cy="581025"/>
          </a:xfrm>
          <a:prstGeom prst="rect">
            <a:avLst/>
          </a:prstGeom>
        </p:spPr>
        <p:txBody>
          <a:bodyPr lIns="0" tIns="0" rIns="0" bIns="0" rtlCol="0" anchor="t">
            <a:spAutoFit/>
          </a:bodyPr>
          <a:lstStyle/>
          <a:p>
            <a:pPr algn="ctr">
              <a:lnSpc>
                <a:spcPts val="4200"/>
              </a:lnSpc>
              <a:spcBef>
                <a:spcPct val="0"/>
              </a:spcBef>
            </a:pPr>
            <a:r>
              <a:rPr lang="en-US" sz="3000" b="1" spc="-141">
                <a:solidFill>
                  <a:srgbClr val="424242"/>
                </a:solidFill>
                <a:latin typeface="Calibri (MS) Bold"/>
                <a:ea typeface="Calibri (MS) Bold"/>
                <a:cs typeface="Calibri (MS) Bold"/>
                <a:sym typeface="Calibri (MS) Bold"/>
              </a:rPr>
              <a:t>Goal: Automatically generate textual descriptions for vector graphics.</a:t>
            </a:r>
          </a:p>
        </p:txBody>
      </p:sp>
      <p:sp>
        <p:nvSpPr>
          <p:cNvPr id="12" name="TextBox 12"/>
          <p:cNvSpPr txBox="1"/>
          <p:nvPr/>
        </p:nvSpPr>
        <p:spPr>
          <a:xfrm>
            <a:off x="-1765228" y="8054975"/>
            <a:ext cx="21818455" cy="2232025"/>
          </a:xfrm>
          <a:prstGeom prst="rect">
            <a:avLst/>
          </a:prstGeom>
        </p:spPr>
        <p:txBody>
          <a:bodyPr lIns="0" tIns="0" rIns="0" bIns="0" rtlCol="0" anchor="t">
            <a:spAutoFit/>
          </a:bodyPr>
          <a:lstStyle/>
          <a:p>
            <a:pPr algn="ctr">
              <a:lnSpc>
                <a:spcPts val="3500"/>
              </a:lnSpc>
            </a:pPr>
            <a:r>
              <a:rPr lang="en-US" sz="2500" spc="-117" dirty="0">
                <a:solidFill>
                  <a:srgbClr val="424242"/>
                </a:solidFill>
                <a:latin typeface="Calibri (MS)"/>
                <a:ea typeface="Calibri (MS)"/>
                <a:cs typeface="Calibri (MS)"/>
                <a:sym typeface="Calibri (MS)"/>
              </a:rPr>
              <a:t>References:</a:t>
            </a:r>
          </a:p>
          <a:p>
            <a:pPr algn="ctr">
              <a:lnSpc>
                <a:spcPts val="3500"/>
              </a:lnSpc>
            </a:pPr>
            <a:r>
              <a:rPr lang="en-US" sz="2500" spc="-117" dirty="0">
                <a:solidFill>
                  <a:srgbClr val="424242"/>
                </a:solidFill>
                <a:latin typeface="Calibri (MS)"/>
                <a:ea typeface="Calibri (MS)"/>
                <a:cs typeface="Calibri (MS)"/>
                <a:sym typeface="Calibri (MS)"/>
              </a:rPr>
              <a:t> [1] </a:t>
            </a:r>
            <a:r>
              <a:rPr lang="en-US" sz="2500" spc="-117" dirty="0" err="1">
                <a:solidFill>
                  <a:srgbClr val="424242"/>
                </a:solidFill>
                <a:latin typeface="Calibri (MS)"/>
                <a:ea typeface="Calibri (MS)"/>
                <a:cs typeface="Calibri (MS)"/>
                <a:sym typeface="Calibri (MS)"/>
              </a:rPr>
              <a:t>LLaVA</a:t>
            </a:r>
            <a:r>
              <a:rPr lang="en-US" sz="2500" spc="-117" dirty="0">
                <a:solidFill>
                  <a:srgbClr val="424242"/>
                </a:solidFill>
                <a:latin typeface="Calibri (MS)"/>
                <a:ea typeface="Calibri (MS)"/>
                <a:cs typeface="Calibri (MS)"/>
                <a:sym typeface="Calibri (MS)"/>
              </a:rPr>
              <a:t>: Liu et al., Visual Instruction Tuning (</a:t>
            </a:r>
            <a:r>
              <a:rPr lang="en-US" sz="2500" spc="-117" dirty="0" err="1">
                <a:solidFill>
                  <a:srgbClr val="424242"/>
                </a:solidFill>
                <a:latin typeface="Calibri (MS)"/>
                <a:ea typeface="Calibri (MS)"/>
                <a:cs typeface="Calibri (MS)"/>
                <a:sym typeface="Calibri (MS)"/>
              </a:rPr>
              <a:t>NeurIPS</a:t>
            </a:r>
            <a:r>
              <a:rPr lang="en-US" sz="2500" spc="-117" dirty="0">
                <a:solidFill>
                  <a:srgbClr val="424242"/>
                </a:solidFill>
                <a:latin typeface="Calibri (MS)"/>
                <a:ea typeface="Calibri (MS)"/>
                <a:cs typeface="Calibri (MS)"/>
                <a:sym typeface="Calibri (MS)"/>
              </a:rPr>
              <a:t> 2023)</a:t>
            </a:r>
          </a:p>
          <a:p>
            <a:pPr algn="ctr">
              <a:lnSpc>
                <a:spcPts val="3500"/>
              </a:lnSpc>
            </a:pPr>
            <a:r>
              <a:rPr lang="en-US" sz="2500" spc="-117" dirty="0">
                <a:solidFill>
                  <a:srgbClr val="424242"/>
                </a:solidFill>
                <a:latin typeface="Calibri (MS)"/>
                <a:ea typeface="Calibri (MS)"/>
                <a:cs typeface="Calibri (MS)"/>
                <a:sym typeface="Calibri (MS)"/>
              </a:rPr>
              <a:t> [2] BLIP-2: Li et al., BLIP-2: Bootstrapping Language-Image Pre-training (ICML 2023)</a:t>
            </a:r>
          </a:p>
          <a:p>
            <a:pPr algn="ctr">
              <a:lnSpc>
                <a:spcPts val="3500"/>
              </a:lnSpc>
            </a:pPr>
            <a:r>
              <a:rPr lang="en-US" sz="2500" spc="-117" dirty="0">
                <a:solidFill>
                  <a:srgbClr val="424242"/>
                </a:solidFill>
                <a:latin typeface="Calibri (MS)"/>
                <a:ea typeface="Calibri (MS)"/>
                <a:cs typeface="Calibri (MS)"/>
                <a:sym typeface="Calibri (MS)"/>
              </a:rPr>
              <a:t> [3] Florence-2: Xiao et al., Florence-2: Advancing a Unified Representation (CVPR 2024)</a:t>
            </a:r>
          </a:p>
          <a:p>
            <a:pPr algn="ctr">
              <a:lnSpc>
                <a:spcPts val="3500"/>
              </a:lnSpc>
            </a:pPr>
            <a:endParaRPr lang="en-US" sz="2500" spc="-117" dirty="0">
              <a:solidFill>
                <a:srgbClr val="424242"/>
              </a:solidFill>
              <a:latin typeface="Calibri (MS)"/>
              <a:ea typeface="Calibri (MS)"/>
              <a:cs typeface="Calibri (MS)"/>
              <a:sym typeface="Calibri (MS)"/>
            </a:endParaRPr>
          </a:p>
        </p:txBody>
      </p:sp>
    </p:spTree>
  </p:cSld>
  <p:clrMapOvr>
    <a:masterClrMapping/>
  </p:clrMapOvr>
  <p:transition>
    <p:cover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2"/>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1737732" y="-32159"/>
            <a:ext cx="16110899" cy="1143214"/>
            <a:chOff x="0" y="0"/>
            <a:chExt cx="21481199" cy="1524285"/>
          </a:xfrm>
        </p:grpSpPr>
        <p:sp>
          <p:nvSpPr>
            <p:cNvPr id="7" name="Freeform 7"/>
            <p:cNvSpPr/>
            <p:nvPr/>
          </p:nvSpPr>
          <p:spPr>
            <a:xfrm>
              <a:off x="0" y="0"/>
              <a:ext cx="21481200" cy="1524291"/>
            </a:xfrm>
            <a:custGeom>
              <a:avLst/>
              <a:gdLst/>
              <a:ahLst/>
              <a:cxnLst/>
              <a:rect l="l" t="t" r="r" b="b"/>
              <a:pathLst>
                <a:path w="21481200" h="1524291">
                  <a:moveTo>
                    <a:pt x="0" y="0"/>
                  </a:moveTo>
                  <a:lnTo>
                    <a:pt x="21481200" y="0"/>
                  </a:lnTo>
                  <a:lnTo>
                    <a:pt x="21481200" y="1524291"/>
                  </a:lnTo>
                  <a:lnTo>
                    <a:pt x="0" y="1524291"/>
                  </a:lnTo>
                  <a:close/>
                </a:path>
              </a:pathLst>
            </a:custGeom>
            <a:blipFill>
              <a:blip r:embed="rId3">
                <a:alphaModFix amt="0"/>
              </a:blip>
              <a:stretch>
                <a:fillRect t="-224594" b="-224594"/>
              </a:stretch>
            </a:blipFill>
          </p:spPr>
          <p:txBody>
            <a:bodyPr/>
            <a:lstStyle/>
            <a:p>
              <a:endParaRPr lang="it-IT"/>
            </a:p>
          </p:txBody>
        </p:sp>
        <p:sp>
          <p:nvSpPr>
            <p:cNvPr id="8" name="TextBox 8"/>
            <p:cNvSpPr txBox="1"/>
            <p:nvPr/>
          </p:nvSpPr>
          <p:spPr>
            <a:xfrm>
              <a:off x="0" y="-85725"/>
              <a:ext cx="21481199" cy="1610010"/>
            </a:xfrm>
            <a:prstGeom prst="rect">
              <a:avLst/>
            </a:prstGeom>
          </p:spPr>
          <p:txBody>
            <a:bodyPr lIns="0" tIns="0" rIns="0" bIns="0" rtlCol="0" anchor="ctr"/>
            <a:lstStyle/>
            <a:p>
              <a:pPr algn="r">
                <a:lnSpc>
                  <a:spcPts val="5759"/>
                </a:lnSpc>
              </a:pPr>
              <a:r>
                <a:rPr lang="en-US" sz="4800" dirty="0">
                  <a:solidFill>
                    <a:srgbClr val="FFFFFF"/>
                  </a:solidFill>
                  <a:latin typeface="Calibri (MS)"/>
                  <a:ea typeface="Calibri (MS)"/>
                  <a:cs typeface="Calibri (MS)"/>
                  <a:sym typeface="Calibri (MS)"/>
                </a:rPr>
                <a:t>The Core Challenge: Pixels vs. Primitives </a:t>
              </a:r>
              <a:r>
                <a:rPr lang="en-US" sz="4800" b="1" dirty="0">
                  <a:solidFill>
                    <a:srgbClr val="FFFFFF"/>
                  </a:solidFill>
                  <a:latin typeface="Calibri (MS) Bold"/>
                  <a:ea typeface="Calibri (MS) Bold"/>
                  <a:cs typeface="Calibri (MS) Bold"/>
                  <a:sym typeface="Calibri (MS) Bold"/>
                </a:rPr>
                <a:t>   </a:t>
              </a:r>
            </a:p>
          </p:txBody>
        </p:sp>
      </p:grpSp>
      <p:sp>
        <p:nvSpPr>
          <p:cNvPr id="9" name="AutoShape 9"/>
          <p:cNvSpPr/>
          <p:nvPr/>
        </p:nvSpPr>
        <p:spPr>
          <a:xfrm>
            <a:off x="9121696" y="2143492"/>
            <a:ext cx="0" cy="7700200"/>
          </a:xfrm>
          <a:prstGeom prst="line">
            <a:avLst/>
          </a:prstGeom>
          <a:ln w="19050" cap="flat">
            <a:solidFill>
              <a:srgbClr val="393939"/>
            </a:solidFill>
            <a:prstDash val="solid"/>
            <a:headEnd type="none" w="sm" len="sm"/>
            <a:tailEnd type="none" w="sm" len="sm"/>
          </a:ln>
        </p:spPr>
        <p:txBody>
          <a:bodyPr/>
          <a:lstStyle/>
          <a:p>
            <a:endParaRPr lang="it-IT"/>
          </a:p>
        </p:txBody>
      </p:sp>
      <p:sp>
        <p:nvSpPr>
          <p:cNvPr id="10" name="AutoShape 10"/>
          <p:cNvSpPr/>
          <p:nvPr/>
        </p:nvSpPr>
        <p:spPr>
          <a:xfrm>
            <a:off x="1426075" y="4024145"/>
            <a:ext cx="6839327" cy="0"/>
          </a:xfrm>
          <a:prstGeom prst="line">
            <a:avLst/>
          </a:prstGeom>
          <a:ln w="19050" cap="flat">
            <a:solidFill>
              <a:srgbClr val="393939"/>
            </a:solidFill>
            <a:prstDash val="solid"/>
            <a:headEnd type="none" w="sm" len="sm"/>
            <a:tailEnd type="none" w="sm" len="sm"/>
          </a:ln>
        </p:spPr>
        <p:txBody>
          <a:bodyPr/>
          <a:lstStyle/>
          <a:p>
            <a:endParaRPr lang="it-IT"/>
          </a:p>
        </p:txBody>
      </p:sp>
      <p:sp>
        <p:nvSpPr>
          <p:cNvPr id="11" name="AutoShape 11"/>
          <p:cNvSpPr/>
          <p:nvPr/>
        </p:nvSpPr>
        <p:spPr>
          <a:xfrm>
            <a:off x="9865414" y="4033670"/>
            <a:ext cx="6839327" cy="0"/>
          </a:xfrm>
          <a:prstGeom prst="line">
            <a:avLst/>
          </a:prstGeom>
          <a:ln w="19050" cap="flat">
            <a:solidFill>
              <a:srgbClr val="393939"/>
            </a:solidFill>
            <a:prstDash val="solid"/>
            <a:headEnd type="none" w="sm" len="sm"/>
            <a:tailEnd type="none" w="sm" len="sm"/>
          </a:ln>
        </p:spPr>
        <p:txBody>
          <a:bodyPr/>
          <a:lstStyle/>
          <a:p>
            <a:endParaRPr lang="it-IT"/>
          </a:p>
        </p:txBody>
      </p:sp>
      <p:sp>
        <p:nvSpPr>
          <p:cNvPr id="12" name="TextBox 12"/>
          <p:cNvSpPr txBox="1"/>
          <p:nvPr/>
        </p:nvSpPr>
        <p:spPr>
          <a:xfrm>
            <a:off x="1426075" y="2498509"/>
            <a:ext cx="6485946" cy="1272936"/>
          </a:xfrm>
          <a:prstGeom prst="rect">
            <a:avLst/>
          </a:prstGeom>
        </p:spPr>
        <p:txBody>
          <a:bodyPr lIns="0" tIns="0" rIns="0" bIns="0" rtlCol="0" anchor="t">
            <a:spAutoFit/>
          </a:bodyPr>
          <a:lstStyle/>
          <a:p>
            <a:pPr algn="l">
              <a:lnSpc>
                <a:spcPts val="4512"/>
              </a:lnSpc>
            </a:pPr>
            <a:r>
              <a:rPr lang="en-US" sz="4800" b="1" spc="-225">
                <a:solidFill>
                  <a:srgbClr val="393939"/>
                </a:solidFill>
                <a:latin typeface="Calibri (MS) Bold"/>
                <a:ea typeface="Calibri (MS) Bold"/>
                <a:cs typeface="Calibri (MS) Bold"/>
                <a:sym typeface="Calibri (MS) Bold"/>
              </a:rPr>
              <a:t>The Inefficiency of Rasterization</a:t>
            </a:r>
          </a:p>
        </p:txBody>
      </p:sp>
      <p:sp>
        <p:nvSpPr>
          <p:cNvPr id="13" name="TextBox 13"/>
          <p:cNvSpPr txBox="1"/>
          <p:nvPr/>
        </p:nvSpPr>
        <p:spPr>
          <a:xfrm>
            <a:off x="10332327" y="2498509"/>
            <a:ext cx="6485946" cy="1272936"/>
          </a:xfrm>
          <a:prstGeom prst="rect">
            <a:avLst/>
          </a:prstGeom>
        </p:spPr>
        <p:txBody>
          <a:bodyPr lIns="0" tIns="0" rIns="0" bIns="0" rtlCol="0" anchor="t">
            <a:spAutoFit/>
          </a:bodyPr>
          <a:lstStyle/>
          <a:p>
            <a:pPr algn="l">
              <a:lnSpc>
                <a:spcPts val="4512"/>
              </a:lnSpc>
            </a:pPr>
            <a:r>
              <a:rPr lang="en-US" sz="4800" b="1" spc="-225">
                <a:solidFill>
                  <a:srgbClr val="393939"/>
                </a:solidFill>
                <a:latin typeface="Calibri (MS) Bold"/>
                <a:ea typeface="Calibri (MS) Bold"/>
                <a:cs typeface="Calibri (MS) Bold"/>
                <a:sym typeface="Calibri (MS) Bold"/>
              </a:rPr>
              <a:t>The Vector-Native Opportunity:</a:t>
            </a:r>
          </a:p>
        </p:txBody>
      </p:sp>
      <p:sp>
        <p:nvSpPr>
          <p:cNvPr id="14" name="TextBox 14"/>
          <p:cNvSpPr txBox="1"/>
          <p:nvPr/>
        </p:nvSpPr>
        <p:spPr>
          <a:xfrm>
            <a:off x="1186227" y="4575193"/>
            <a:ext cx="6725794" cy="1647825"/>
          </a:xfrm>
          <a:prstGeom prst="rect">
            <a:avLst/>
          </a:prstGeom>
        </p:spPr>
        <p:txBody>
          <a:bodyPr lIns="0" tIns="0" rIns="0" bIns="0" rtlCol="0" anchor="t">
            <a:spAutoFit/>
          </a:bodyPr>
          <a:lstStyle/>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Information Loss: </a:t>
            </a:r>
            <a:r>
              <a:rPr lang="en-US" sz="3000" spc="-141">
                <a:solidFill>
                  <a:srgbClr val="424242"/>
                </a:solidFill>
                <a:latin typeface="Calibri (MS)"/>
                <a:ea typeface="Calibri (MS)"/>
                <a:cs typeface="Calibri (MS)"/>
                <a:sym typeface="Calibri (MS)"/>
              </a:rPr>
              <a:t>Converting XML to Pixels is irreversible (SVG to Image).</a:t>
            </a:r>
          </a:p>
          <a:p>
            <a:pPr algn="l">
              <a:lnSpc>
                <a:spcPts val="4200"/>
              </a:lnSpc>
            </a:pPr>
            <a:endParaRPr lang="en-US" sz="3000" spc="-141">
              <a:solidFill>
                <a:srgbClr val="424242"/>
              </a:solidFill>
              <a:latin typeface="Calibri (MS)"/>
              <a:ea typeface="Calibri (MS)"/>
              <a:cs typeface="Calibri (MS)"/>
              <a:sym typeface="Calibri (MS)"/>
            </a:endParaRPr>
          </a:p>
        </p:txBody>
      </p:sp>
      <p:sp>
        <p:nvSpPr>
          <p:cNvPr id="15" name="TextBox 15"/>
          <p:cNvSpPr txBox="1"/>
          <p:nvPr/>
        </p:nvSpPr>
        <p:spPr>
          <a:xfrm>
            <a:off x="9978946" y="4575193"/>
            <a:ext cx="6725794" cy="1647825"/>
          </a:xfrm>
          <a:prstGeom prst="rect">
            <a:avLst/>
          </a:prstGeom>
        </p:spPr>
        <p:txBody>
          <a:bodyPr lIns="0" tIns="0" rIns="0" bIns="0" rtlCol="0" anchor="t">
            <a:spAutoFit/>
          </a:bodyPr>
          <a:lstStyle/>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Semantic:</a:t>
            </a:r>
            <a:r>
              <a:rPr lang="en-US" sz="3000" spc="-141">
                <a:solidFill>
                  <a:srgbClr val="424242"/>
                </a:solidFill>
                <a:latin typeface="Calibri (MS)"/>
                <a:ea typeface="Calibri (MS)"/>
                <a:cs typeface="Calibri (MS)"/>
                <a:sym typeface="Calibri (MS)"/>
              </a:rPr>
              <a:t> We treat SVG as Code (XML is a language).</a:t>
            </a:r>
          </a:p>
          <a:p>
            <a:pPr algn="l">
              <a:lnSpc>
                <a:spcPts val="4200"/>
              </a:lnSpc>
            </a:pPr>
            <a:endParaRPr lang="en-US" sz="3000" spc="-141">
              <a:solidFill>
                <a:srgbClr val="424242"/>
              </a:solidFill>
              <a:latin typeface="Calibri (MS)"/>
              <a:ea typeface="Calibri (MS)"/>
              <a:cs typeface="Calibri (MS)"/>
              <a:sym typeface="Calibri (MS)"/>
            </a:endParaRPr>
          </a:p>
        </p:txBody>
      </p:sp>
      <p:sp>
        <p:nvSpPr>
          <p:cNvPr id="16" name="TextBox 16"/>
          <p:cNvSpPr txBox="1"/>
          <p:nvPr/>
        </p:nvSpPr>
        <p:spPr>
          <a:xfrm>
            <a:off x="1186227" y="6111296"/>
            <a:ext cx="6725794" cy="1647825"/>
          </a:xfrm>
          <a:prstGeom prst="rect">
            <a:avLst/>
          </a:prstGeom>
        </p:spPr>
        <p:txBody>
          <a:bodyPr lIns="0" tIns="0" rIns="0" bIns="0" rtlCol="0" anchor="t">
            <a:spAutoFit/>
          </a:bodyPr>
          <a:lstStyle/>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Structure Lost:</a:t>
            </a:r>
            <a:r>
              <a:rPr lang="en-US" sz="3000" spc="-141">
                <a:solidFill>
                  <a:srgbClr val="424242"/>
                </a:solidFill>
                <a:latin typeface="Calibri (MS)"/>
                <a:ea typeface="Calibri (MS)"/>
                <a:cs typeface="Calibri (MS)"/>
                <a:sym typeface="Calibri (MS)"/>
              </a:rPr>
              <a:t> Semantic relationships between shapes are destroyed.</a:t>
            </a:r>
          </a:p>
          <a:p>
            <a:pPr algn="l">
              <a:lnSpc>
                <a:spcPts val="4200"/>
              </a:lnSpc>
            </a:pPr>
            <a:endParaRPr lang="en-US" sz="3000" spc="-141">
              <a:solidFill>
                <a:srgbClr val="424242"/>
              </a:solidFill>
              <a:latin typeface="Calibri (MS)"/>
              <a:ea typeface="Calibri (MS)"/>
              <a:cs typeface="Calibri (MS)"/>
              <a:sym typeface="Calibri (MS)"/>
            </a:endParaRPr>
          </a:p>
        </p:txBody>
      </p:sp>
      <p:sp>
        <p:nvSpPr>
          <p:cNvPr id="17" name="TextBox 17"/>
          <p:cNvSpPr txBox="1"/>
          <p:nvPr/>
        </p:nvSpPr>
        <p:spPr>
          <a:xfrm>
            <a:off x="1186227" y="7647400"/>
            <a:ext cx="6725794" cy="2181225"/>
          </a:xfrm>
          <a:prstGeom prst="rect">
            <a:avLst/>
          </a:prstGeom>
        </p:spPr>
        <p:txBody>
          <a:bodyPr lIns="0" tIns="0" rIns="0" bIns="0" rtlCol="0" anchor="t">
            <a:spAutoFit/>
          </a:bodyPr>
          <a:lstStyle/>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Compute Waste:</a:t>
            </a:r>
            <a:r>
              <a:rPr lang="en-US" sz="3000" spc="-141">
                <a:solidFill>
                  <a:srgbClr val="424242"/>
                </a:solidFill>
                <a:latin typeface="Calibri (MS)"/>
                <a:ea typeface="Calibri (MS)"/>
                <a:cs typeface="Calibri (MS)"/>
                <a:sym typeface="Calibri (MS)"/>
              </a:rPr>
              <a:t> A simple diagonal line requires processing thousands of white background pixels.</a:t>
            </a:r>
          </a:p>
          <a:p>
            <a:pPr algn="l">
              <a:lnSpc>
                <a:spcPts val="4200"/>
              </a:lnSpc>
            </a:pPr>
            <a:endParaRPr lang="en-US" sz="3000" spc="-141">
              <a:solidFill>
                <a:srgbClr val="424242"/>
              </a:solidFill>
              <a:latin typeface="Calibri (MS)"/>
              <a:ea typeface="Calibri (MS)"/>
              <a:cs typeface="Calibri (MS)"/>
              <a:sym typeface="Calibri (MS)"/>
            </a:endParaRPr>
          </a:p>
        </p:txBody>
      </p:sp>
      <p:sp>
        <p:nvSpPr>
          <p:cNvPr id="18" name="TextBox 18"/>
          <p:cNvSpPr txBox="1"/>
          <p:nvPr/>
        </p:nvSpPr>
        <p:spPr>
          <a:xfrm>
            <a:off x="9978946" y="5907521"/>
            <a:ext cx="6725794" cy="1647825"/>
          </a:xfrm>
          <a:prstGeom prst="rect">
            <a:avLst/>
          </a:prstGeom>
        </p:spPr>
        <p:txBody>
          <a:bodyPr lIns="0" tIns="0" rIns="0" bIns="0" rtlCol="0" anchor="t">
            <a:spAutoFit/>
          </a:bodyPr>
          <a:lstStyle/>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Continuous: </a:t>
            </a:r>
            <a:r>
              <a:rPr lang="en-US" sz="3000" spc="-141">
                <a:solidFill>
                  <a:srgbClr val="424242"/>
                </a:solidFill>
                <a:latin typeface="Calibri (MS)"/>
                <a:ea typeface="Calibri (MS)"/>
                <a:cs typeface="Calibri (MS)"/>
                <a:sym typeface="Calibri (MS)"/>
              </a:rPr>
              <a:t>No resolution artifacts. A circle is a mathematical curve, not a grid of dots.</a:t>
            </a:r>
          </a:p>
          <a:p>
            <a:pPr algn="l">
              <a:lnSpc>
                <a:spcPts val="4200"/>
              </a:lnSpc>
            </a:pPr>
            <a:endParaRPr lang="en-US" sz="3000" spc="-141">
              <a:solidFill>
                <a:srgbClr val="424242"/>
              </a:solidFill>
              <a:latin typeface="Calibri (MS)"/>
              <a:ea typeface="Calibri (MS)"/>
              <a:cs typeface="Calibri (MS)"/>
              <a:sym typeface="Calibri (MS)"/>
            </a:endParaRPr>
          </a:p>
        </p:txBody>
      </p:sp>
      <p:sp>
        <p:nvSpPr>
          <p:cNvPr id="19" name="TextBox 19"/>
          <p:cNvSpPr txBox="1"/>
          <p:nvPr/>
        </p:nvSpPr>
        <p:spPr>
          <a:xfrm>
            <a:off x="9978946" y="7647400"/>
            <a:ext cx="6725794" cy="2181225"/>
          </a:xfrm>
          <a:prstGeom prst="rect">
            <a:avLst/>
          </a:prstGeom>
        </p:spPr>
        <p:txBody>
          <a:bodyPr lIns="0" tIns="0" rIns="0" bIns="0" rtlCol="0" anchor="t">
            <a:spAutoFit/>
          </a:bodyPr>
          <a:lstStyle/>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Efficiency: Dense semantic signal</a:t>
            </a:r>
            <a:r>
              <a:rPr lang="en-US" sz="3000" spc="-141">
                <a:solidFill>
                  <a:srgbClr val="424242"/>
                </a:solidFill>
                <a:latin typeface="Calibri (MS)"/>
                <a:ea typeface="Calibri (MS)"/>
                <a:cs typeface="Calibri (MS)"/>
                <a:sym typeface="Calibri (MS)"/>
              </a:rPr>
              <a:t> (few tokens) vs sparse pixel signal (many patches).</a:t>
            </a:r>
          </a:p>
          <a:p>
            <a:pPr algn="l">
              <a:lnSpc>
                <a:spcPts val="4200"/>
              </a:lnSpc>
            </a:pPr>
            <a:endParaRPr lang="en-US" sz="3000" spc="-141">
              <a:solidFill>
                <a:srgbClr val="424242"/>
              </a:solidFill>
              <a:latin typeface="Calibri (MS)"/>
              <a:ea typeface="Calibri (MS)"/>
              <a:cs typeface="Calibri (MS)"/>
              <a:sym typeface="Calibri (MS)"/>
            </a:endParaRPr>
          </a:p>
        </p:txBody>
      </p:sp>
    </p:spTree>
  </p:cSld>
  <p:clrMapOvr>
    <a:masterClrMapping/>
  </p:clrMapOvr>
  <p:transition>
    <p:cover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3"/>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1747257" y="-5736"/>
            <a:ext cx="16539839" cy="2510562"/>
            <a:chOff x="-571919" y="-135804"/>
            <a:chExt cx="22053119" cy="3347416"/>
          </a:xfrm>
        </p:grpSpPr>
        <p:sp>
          <p:nvSpPr>
            <p:cNvPr id="7" name="Freeform 7"/>
            <p:cNvSpPr/>
            <p:nvPr/>
          </p:nvSpPr>
          <p:spPr>
            <a:xfrm>
              <a:off x="0" y="0"/>
              <a:ext cx="21481200" cy="3211612"/>
            </a:xfrm>
            <a:custGeom>
              <a:avLst/>
              <a:gdLst/>
              <a:ahLst/>
              <a:cxnLst/>
              <a:rect l="l" t="t" r="r" b="b"/>
              <a:pathLst>
                <a:path w="21481200" h="3211612">
                  <a:moveTo>
                    <a:pt x="0" y="0"/>
                  </a:moveTo>
                  <a:lnTo>
                    <a:pt x="21481200" y="0"/>
                  </a:lnTo>
                  <a:lnTo>
                    <a:pt x="21481200" y="3211612"/>
                  </a:lnTo>
                  <a:lnTo>
                    <a:pt x="0" y="3211612"/>
                  </a:lnTo>
                  <a:close/>
                </a:path>
              </a:pathLst>
            </a:custGeom>
            <a:blipFill>
              <a:blip r:embed="rId4">
                <a:alphaModFix amt="0"/>
              </a:blip>
              <a:stretch>
                <a:fillRect t="-106596" b="-54058"/>
              </a:stretch>
            </a:blipFill>
          </p:spPr>
          <p:txBody>
            <a:bodyPr/>
            <a:lstStyle/>
            <a:p>
              <a:endParaRPr lang="it-IT"/>
            </a:p>
          </p:txBody>
        </p:sp>
        <p:sp>
          <p:nvSpPr>
            <p:cNvPr id="8" name="TextBox 8"/>
            <p:cNvSpPr txBox="1"/>
            <p:nvPr/>
          </p:nvSpPr>
          <p:spPr>
            <a:xfrm>
              <a:off x="-571919" y="-135804"/>
              <a:ext cx="21481199" cy="3297332"/>
            </a:xfrm>
            <a:prstGeom prst="rect">
              <a:avLst/>
            </a:prstGeom>
          </p:spPr>
          <p:txBody>
            <a:bodyPr lIns="0" tIns="0" rIns="0" bIns="0" rtlCol="0" anchor="ctr"/>
            <a:lstStyle/>
            <a:p>
              <a:pPr algn="r">
                <a:lnSpc>
                  <a:spcPts val="5755"/>
                </a:lnSpc>
              </a:pPr>
              <a:r>
                <a:rPr lang="en-US" sz="4800" dirty="0">
                  <a:solidFill>
                    <a:srgbClr val="FFFFFF"/>
                  </a:solidFill>
                  <a:latin typeface="Calibri (MS)"/>
                  <a:ea typeface="Calibri (MS)"/>
                  <a:cs typeface="Calibri (MS)"/>
                  <a:sym typeface="Calibri (MS)"/>
                </a:rPr>
                <a:t>SVG Path Embedder (SPE)    </a:t>
              </a:r>
            </a:p>
            <a:p>
              <a:pPr algn="r">
                <a:lnSpc>
                  <a:spcPts val="5755"/>
                </a:lnSpc>
              </a:pPr>
              <a:r>
                <a:rPr lang="en-US" sz="4800" dirty="0">
                  <a:solidFill>
                    <a:srgbClr val="FFFFFF"/>
                  </a:solidFill>
                  <a:latin typeface="Calibri (MS)"/>
                  <a:ea typeface="Calibri (MS)"/>
                  <a:cs typeface="Calibri (MS)"/>
                  <a:sym typeface="Calibri (MS)"/>
                </a:rPr>
                <a:t>    </a:t>
              </a:r>
            </a:p>
            <a:p>
              <a:pPr algn="r">
                <a:lnSpc>
                  <a:spcPts val="5759"/>
                </a:lnSpc>
              </a:pPr>
              <a:r>
                <a:rPr lang="en-US" sz="4800" dirty="0">
                  <a:solidFill>
                    <a:srgbClr val="FFFFFF"/>
                  </a:solidFill>
                  <a:latin typeface="Calibri (MS)"/>
                  <a:ea typeface="Calibri (MS)"/>
                  <a:cs typeface="Calibri (MS)"/>
                  <a:sym typeface="Calibri (MS)"/>
                </a:rPr>
                <a:t>   </a:t>
              </a:r>
            </a:p>
          </p:txBody>
        </p:sp>
      </p:grpSp>
      <p:sp>
        <p:nvSpPr>
          <p:cNvPr id="9" name="Freeform 9"/>
          <p:cNvSpPr/>
          <p:nvPr/>
        </p:nvSpPr>
        <p:spPr>
          <a:xfrm>
            <a:off x="1028700" y="2870962"/>
            <a:ext cx="4970564" cy="5261518"/>
          </a:xfrm>
          <a:custGeom>
            <a:avLst/>
            <a:gdLst/>
            <a:ahLst/>
            <a:cxnLst/>
            <a:rect l="l" t="t" r="r" b="b"/>
            <a:pathLst>
              <a:path w="4970564" h="5261518">
                <a:moveTo>
                  <a:pt x="0" y="0"/>
                </a:moveTo>
                <a:lnTo>
                  <a:pt x="4970564" y="0"/>
                </a:lnTo>
                <a:lnTo>
                  <a:pt x="4970564" y="5261518"/>
                </a:lnTo>
                <a:lnTo>
                  <a:pt x="0" y="5261518"/>
                </a:lnTo>
                <a:lnTo>
                  <a:pt x="0" y="0"/>
                </a:lnTo>
                <a:close/>
              </a:path>
            </a:pathLst>
          </a:custGeom>
          <a:blipFill>
            <a:blip r:embed="rId5"/>
            <a:stretch>
              <a:fillRect b="-17673"/>
            </a:stretch>
          </a:blipFill>
        </p:spPr>
        <p:txBody>
          <a:bodyPr/>
          <a:lstStyle/>
          <a:p>
            <a:endParaRPr lang="it-IT"/>
          </a:p>
        </p:txBody>
      </p:sp>
      <p:sp>
        <p:nvSpPr>
          <p:cNvPr id="10" name="TextBox 10"/>
          <p:cNvSpPr txBox="1"/>
          <p:nvPr/>
        </p:nvSpPr>
        <p:spPr>
          <a:xfrm>
            <a:off x="6446628" y="2380997"/>
            <a:ext cx="10812672" cy="6448425"/>
          </a:xfrm>
          <a:prstGeom prst="rect">
            <a:avLst/>
          </a:prstGeom>
        </p:spPr>
        <p:txBody>
          <a:bodyPr lIns="0" tIns="0" rIns="0" bIns="0" rtlCol="0" anchor="t">
            <a:spAutoFit/>
          </a:bodyPr>
          <a:lstStyle/>
          <a:p>
            <a:pPr algn="l">
              <a:lnSpc>
                <a:spcPts val="4200"/>
              </a:lnSpc>
            </a:pPr>
            <a:endParaRPr dirty="0"/>
          </a:p>
          <a:p>
            <a:pPr algn="l">
              <a:lnSpc>
                <a:spcPts val="4200"/>
              </a:lnSpc>
            </a:pPr>
            <a:r>
              <a:rPr lang="en-US" sz="3000" spc="-141" dirty="0">
                <a:solidFill>
                  <a:srgbClr val="424242"/>
                </a:solidFill>
                <a:latin typeface="Calibri (MS)"/>
                <a:ea typeface="Calibri (MS)"/>
                <a:cs typeface="Calibri (MS)"/>
                <a:sym typeface="Calibri (MS)"/>
              </a:rPr>
              <a:t> We stop treating SVG as an </a:t>
            </a:r>
            <a:r>
              <a:rPr lang="en-US" sz="3000" b="1" spc="-141" dirty="0">
                <a:solidFill>
                  <a:srgbClr val="424242"/>
                </a:solidFill>
                <a:latin typeface="Calibri (MS) Bold"/>
                <a:ea typeface="Calibri (MS) Bold"/>
                <a:cs typeface="Calibri (MS) Bold"/>
                <a:sym typeface="Calibri (MS) Bold"/>
              </a:rPr>
              <a:t>Image</a:t>
            </a:r>
            <a:r>
              <a:rPr lang="en-US" sz="3000" spc="-141" dirty="0">
                <a:solidFill>
                  <a:srgbClr val="424242"/>
                </a:solidFill>
                <a:latin typeface="Calibri (MS)"/>
                <a:ea typeface="Calibri (MS)"/>
                <a:cs typeface="Calibri (MS)"/>
                <a:sym typeface="Calibri (MS)"/>
              </a:rPr>
              <a:t> and treat it as a </a:t>
            </a:r>
            <a:r>
              <a:rPr lang="en-US" sz="3000" b="1" spc="-141" dirty="0">
                <a:solidFill>
                  <a:srgbClr val="424242"/>
                </a:solidFill>
                <a:latin typeface="Calibri (MS) Bold"/>
                <a:ea typeface="Calibri (MS) Bold"/>
                <a:cs typeface="Calibri (MS) Bold"/>
                <a:sym typeface="Calibri (MS) Bold"/>
              </a:rPr>
              <a:t>Sequence of Paths.</a:t>
            </a:r>
          </a:p>
          <a:p>
            <a:pPr algn="l">
              <a:lnSpc>
                <a:spcPts val="4200"/>
              </a:lnSpc>
            </a:pPr>
            <a:endParaRPr lang="en-US" sz="3000" b="1" spc="-141" dirty="0">
              <a:solidFill>
                <a:srgbClr val="424242"/>
              </a:solidFill>
              <a:latin typeface="Calibri (MS) Bold"/>
              <a:ea typeface="Calibri (MS) Bold"/>
              <a:cs typeface="Calibri (MS) Bold"/>
              <a:sym typeface="Calibri (MS) Bold"/>
            </a:endParaRPr>
          </a:p>
          <a:p>
            <a:pPr algn="l">
              <a:lnSpc>
                <a:spcPts val="4200"/>
              </a:lnSpc>
            </a:pPr>
            <a:r>
              <a:rPr lang="en-US" sz="3000" b="1" spc="-141" dirty="0">
                <a:solidFill>
                  <a:srgbClr val="424242"/>
                </a:solidFill>
                <a:latin typeface="Calibri (MS) Bold"/>
                <a:ea typeface="Calibri (MS) Bold"/>
                <a:cs typeface="Calibri (MS) Bold"/>
                <a:sym typeface="Calibri (MS) Bold"/>
              </a:rPr>
              <a:t>The SPE </a:t>
            </a:r>
            <a:r>
              <a:rPr lang="en-US" sz="3000" spc="-141" dirty="0">
                <a:solidFill>
                  <a:srgbClr val="424242"/>
                </a:solidFill>
                <a:latin typeface="Calibri (MS)"/>
                <a:ea typeface="Calibri (MS)"/>
                <a:cs typeface="Calibri (MS)"/>
                <a:sym typeface="Calibri (MS)"/>
              </a:rPr>
              <a:t>[4]</a:t>
            </a:r>
            <a:r>
              <a:rPr lang="en-US" sz="3000" b="1" spc="-141" dirty="0">
                <a:solidFill>
                  <a:srgbClr val="424242"/>
                </a:solidFill>
                <a:latin typeface="Calibri (MS) Bold"/>
                <a:ea typeface="Calibri (MS) Bold"/>
                <a:cs typeface="Calibri (MS) Bold"/>
                <a:sym typeface="Calibri (MS) Bold"/>
              </a:rPr>
              <a:t> Mechanism:</a:t>
            </a:r>
          </a:p>
          <a:p>
            <a:pPr marL="647700" lvl="1" indent="-323850" algn="l">
              <a:lnSpc>
                <a:spcPts val="4200"/>
              </a:lnSpc>
              <a:buFont typeface="Arial"/>
              <a:buChar char="•"/>
            </a:pPr>
            <a:r>
              <a:rPr lang="en-US" sz="3000" b="1" spc="-141" dirty="0">
                <a:solidFill>
                  <a:srgbClr val="424242"/>
                </a:solidFill>
                <a:latin typeface="Calibri (MS) Bold"/>
                <a:ea typeface="Calibri (MS) Bold"/>
                <a:cs typeface="Calibri (MS) Bold"/>
                <a:sym typeface="Calibri (MS) Bold"/>
              </a:rPr>
              <a:t>Input</a:t>
            </a:r>
            <a:r>
              <a:rPr lang="en-US" sz="3000" spc="-141" dirty="0">
                <a:solidFill>
                  <a:srgbClr val="424242"/>
                </a:solidFill>
                <a:latin typeface="Calibri (MS)"/>
                <a:ea typeface="Calibri (MS)"/>
                <a:cs typeface="Calibri (MS)"/>
                <a:sym typeface="Calibri (MS)"/>
              </a:rPr>
              <a:t>: Raw geometric commands (M, L, </a:t>
            </a:r>
            <a:r>
              <a:rPr lang="en-US" sz="3000" spc="-141">
                <a:solidFill>
                  <a:srgbClr val="424242"/>
                </a:solidFill>
                <a:latin typeface="Calibri (MS)"/>
                <a:ea typeface="Calibri (MS)"/>
                <a:cs typeface="Calibri (MS)"/>
                <a:sym typeface="Calibri (MS)"/>
              </a:rPr>
              <a:t>C).</a:t>
            </a:r>
          </a:p>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Output</a:t>
            </a:r>
            <a:r>
              <a:rPr lang="en-US" sz="3000" spc="-141" dirty="0">
                <a:solidFill>
                  <a:srgbClr val="424242"/>
                </a:solidFill>
                <a:latin typeface="Calibri (MS)"/>
                <a:ea typeface="Calibri (MS)"/>
                <a:cs typeface="Calibri (MS)"/>
                <a:sym typeface="Calibri (MS)"/>
              </a:rPr>
              <a:t>: A compact 256-dim latent vector (The semantic "embedding").</a:t>
            </a:r>
          </a:p>
          <a:p>
            <a:pPr algn="l">
              <a:lnSpc>
                <a:spcPts val="4200"/>
              </a:lnSpc>
            </a:pPr>
            <a:r>
              <a:rPr lang="en-US" sz="3000" b="1" spc="-141" dirty="0">
                <a:solidFill>
                  <a:srgbClr val="424242"/>
                </a:solidFill>
                <a:latin typeface="Calibri (MS) Bold"/>
                <a:ea typeface="Calibri (MS) Bold"/>
                <a:cs typeface="Calibri (MS) Bold"/>
                <a:sym typeface="Calibri (MS) Bold"/>
              </a:rPr>
              <a:t>The Key Innovation:</a:t>
            </a:r>
          </a:p>
          <a:p>
            <a:pPr marL="647700" lvl="1" indent="-323850" algn="l">
              <a:lnSpc>
                <a:spcPts val="4200"/>
              </a:lnSpc>
              <a:buFont typeface="Arial"/>
              <a:buChar char="•"/>
            </a:pPr>
            <a:r>
              <a:rPr lang="en-US" sz="3000" b="1" spc="-141" dirty="0" err="1">
                <a:solidFill>
                  <a:srgbClr val="424242"/>
                </a:solidFill>
                <a:latin typeface="Calibri (MS) Bold"/>
                <a:ea typeface="Calibri (MS) Bold"/>
                <a:cs typeface="Calibri (MS) Bold"/>
                <a:sym typeface="Calibri (MS) Bold"/>
              </a:rPr>
              <a:t>Hyperspherical</a:t>
            </a:r>
            <a:r>
              <a:rPr lang="en-US" sz="3000" b="1" spc="-141" dirty="0">
                <a:solidFill>
                  <a:srgbClr val="424242"/>
                </a:solidFill>
                <a:latin typeface="Calibri (MS) Bold"/>
                <a:ea typeface="Calibri (MS) Bold"/>
                <a:cs typeface="Calibri (MS) Bold"/>
                <a:sym typeface="Calibri (MS) Bold"/>
              </a:rPr>
              <a:t> Space: </a:t>
            </a:r>
            <a:r>
              <a:rPr lang="en-US" sz="3000" spc="-141" dirty="0">
                <a:solidFill>
                  <a:srgbClr val="424242"/>
                </a:solidFill>
                <a:latin typeface="Calibri (MS)"/>
                <a:ea typeface="Calibri (MS)"/>
                <a:cs typeface="Calibri (MS)"/>
                <a:sym typeface="Calibri (MS)"/>
              </a:rPr>
              <a:t>Normalized vectors (Unit Norm) ensure stability.</a:t>
            </a:r>
          </a:p>
          <a:p>
            <a:pPr marL="647700" lvl="1" indent="-323850" algn="l">
              <a:lnSpc>
                <a:spcPts val="4200"/>
              </a:lnSpc>
              <a:buFont typeface="Arial"/>
              <a:buChar char="•"/>
            </a:pPr>
            <a:r>
              <a:rPr lang="en-US" sz="3000" b="1" spc="-141" dirty="0">
                <a:solidFill>
                  <a:srgbClr val="424242"/>
                </a:solidFill>
                <a:latin typeface="Calibri (MS) Bold"/>
                <a:ea typeface="Calibri (MS) Bold"/>
                <a:cs typeface="Calibri (MS) Bold"/>
                <a:sym typeface="Calibri (MS) Bold"/>
              </a:rPr>
              <a:t>Noise Injection:</a:t>
            </a:r>
            <a:r>
              <a:rPr lang="en-US" sz="3000" spc="-141" dirty="0">
                <a:solidFill>
                  <a:srgbClr val="424242"/>
                </a:solidFill>
                <a:latin typeface="Calibri (MS)"/>
                <a:ea typeface="Calibri (MS)"/>
                <a:cs typeface="Calibri (MS)"/>
                <a:sym typeface="Calibri (MS)"/>
              </a:rPr>
              <a:t> Training with noise forces the model to learn the concept of the shape, not just memorize coordinates.</a:t>
            </a:r>
          </a:p>
          <a:p>
            <a:pPr algn="l">
              <a:lnSpc>
                <a:spcPts val="4200"/>
              </a:lnSpc>
            </a:pPr>
            <a:endParaRPr lang="en-US" sz="3000" spc="-141" dirty="0">
              <a:solidFill>
                <a:srgbClr val="424242"/>
              </a:solidFill>
              <a:latin typeface="Calibri (MS)"/>
              <a:ea typeface="Calibri (MS)"/>
              <a:cs typeface="Calibri (MS)"/>
              <a:sym typeface="Calibri (MS)"/>
            </a:endParaRPr>
          </a:p>
          <a:p>
            <a:pPr algn="l">
              <a:lnSpc>
                <a:spcPts val="4200"/>
              </a:lnSpc>
            </a:pPr>
            <a:endParaRPr lang="en-US" sz="3000" spc="-141" dirty="0">
              <a:solidFill>
                <a:srgbClr val="424242"/>
              </a:solidFill>
              <a:latin typeface="Calibri (MS)"/>
              <a:ea typeface="Calibri (MS)"/>
              <a:cs typeface="Calibri (MS)"/>
              <a:sym typeface="Calibri (MS)"/>
            </a:endParaRPr>
          </a:p>
        </p:txBody>
      </p:sp>
      <p:sp>
        <p:nvSpPr>
          <p:cNvPr id="11" name="TextBox 11"/>
          <p:cNvSpPr txBox="1"/>
          <p:nvPr/>
        </p:nvSpPr>
        <p:spPr>
          <a:xfrm>
            <a:off x="-1765228" y="8931275"/>
            <a:ext cx="21818455" cy="1355725"/>
          </a:xfrm>
          <a:prstGeom prst="rect">
            <a:avLst/>
          </a:prstGeom>
        </p:spPr>
        <p:txBody>
          <a:bodyPr lIns="0" tIns="0" rIns="0" bIns="0" rtlCol="0" anchor="t">
            <a:spAutoFit/>
          </a:bodyPr>
          <a:lstStyle/>
          <a:p>
            <a:pPr algn="ctr">
              <a:lnSpc>
                <a:spcPts val="3500"/>
              </a:lnSpc>
            </a:pPr>
            <a:r>
              <a:rPr lang="en-US" sz="2500" spc="-117">
                <a:solidFill>
                  <a:srgbClr val="424242"/>
                </a:solidFill>
                <a:latin typeface="Calibri (MS)"/>
                <a:ea typeface="Calibri (MS)"/>
                <a:cs typeface="Calibri (MS)"/>
                <a:sym typeface="Calibri (MS)"/>
              </a:rPr>
              <a:t>References:</a:t>
            </a:r>
          </a:p>
          <a:p>
            <a:pPr algn="ctr">
              <a:lnSpc>
                <a:spcPts val="3500"/>
              </a:lnSpc>
            </a:pPr>
            <a:r>
              <a:rPr lang="en-US" sz="2500" spc="-117">
                <a:solidFill>
                  <a:srgbClr val="424242"/>
                </a:solidFill>
                <a:latin typeface="Calibri (MS)"/>
                <a:ea typeface="Calibri (MS)"/>
                <a:cs typeface="Calibri (MS)"/>
                <a:sym typeface="Calibri (MS)"/>
              </a:rPr>
              <a:t> [4] SPE: Zini et al., A Scalable Vector Graphics Path Auto-Encoder (Under Review, 2025)</a:t>
            </a:r>
          </a:p>
          <a:p>
            <a:pPr algn="ctr">
              <a:lnSpc>
                <a:spcPts val="3500"/>
              </a:lnSpc>
            </a:pPr>
            <a:endParaRPr lang="en-US" sz="2500" spc="-117">
              <a:solidFill>
                <a:srgbClr val="424242"/>
              </a:solidFill>
              <a:latin typeface="Calibri (MS)"/>
              <a:ea typeface="Calibri (MS)"/>
              <a:cs typeface="Calibri (MS)"/>
              <a:sym typeface="Calibri (MS)"/>
            </a:endParaRPr>
          </a:p>
        </p:txBody>
      </p:sp>
    </p:spTree>
  </p:cSld>
  <p:clrMapOvr>
    <a:masterClrMapping/>
  </p:clrMapOvr>
  <p:transition>
    <p:cover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3"/>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1790681" y="31827"/>
            <a:ext cx="16496415" cy="1749099"/>
            <a:chOff x="-514020" y="-85720"/>
            <a:chExt cx="21995220" cy="2332132"/>
          </a:xfrm>
        </p:grpSpPr>
        <p:sp>
          <p:nvSpPr>
            <p:cNvPr id="7" name="Freeform 7"/>
            <p:cNvSpPr/>
            <p:nvPr/>
          </p:nvSpPr>
          <p:spPr>
            <a:xfrm>
              <a:off x="0" y="0"/>
              <a:ext cx="21481200" cy="2246412"/>
            </a:xfrm>
            <a:custGeom>
              <a:avLst/>
              <a:gdLst/>
              <a:ahLst/>
              <a:cxnLst/>
              <a:rect l="l" t="t" r="r" b="b"/>
              <a:pathLst>
                <a:path w="21481200" h="2246412">
                  <a:moveTo>
                    <a:pt x="0" y="0"/>
                  </a:moveTo>
                  <a:lnTo>
                    <a:pt x="21481200" y="0"/>
                  </a:lnTo>
                  <a:lnTo>
                    <a:pt x="21481200" y="2246412"/>
                  </a:lnTo>
                  <a:lnTo>
                    <a:pt x="0" y="2246412"/>
                  </a:lnTo>
                  <a:close/>
                </a:path>
              </a:pathLst>
            </a:custGeom>
            <a:blipFill>
              <a:blip r:embed="rId4">
                <a:alphaModFix amt="0"/>
              </a:blip>
              <a:stretch>
                <a:fillRect t="-152397" b="-120251"/>
              </a:stretch>
            </a:blipFill>
          </p:spPr>
          <p:txBody>
            <a:bodyPr/>
            <a:lstStyle/>
            <a:p>
              <a:endParaRPr lang="it-IT"/>
            </a:p>
          </p:txBody>
        </p:sp>
        <p:sp>
          <p:nvSpPr>
            <p:cNvPr id="8" name="TextBox 8"/>
            <p:cNvSpPr txBox="1"/>
            <p:nvPr/>
          </p:nvSpPr>
          <p:spPr>
            <a:xfrm>
              <a:off x="-514020" y="-85720"/>
              <a:ext cx="21481199" cy="2332132"/>
            </a:xfrm>
            <a:prstGeom prst="rect">
              <a:avLst/>
            </a:prstGeom>
          </p:spPr>
          <p:txBody>
            <a:bodyPr lIns="0" tIns="0" rIns="0" bIns="0" rtlCol="0" anchor="ctr"/>
            <a:lstStyle/>
            <a:p>
              <a:pPr algn="r">
                <a:lnSpc>
                  <a:spcPts val="5755"/>
                </a:lnSpc>
              </a:pPr>
              <a:r>
                <a:rPr lang="en-US" sz="4800" dirty="0">
                  <a:solidFill>
                    <a:srgbClr val="FFFFFF"/>
                  </a:solidFill>
                  <a:latin typeface="Calibri (MS)"/>
                  <a:ea typeface="Calibri (MS)"/>
                  <a:cs typeface="Calibri (MS)"/>
                  <a:sym typeface="Calibri (MS)"/>
                </a:rPr>
                <a:t>Our Approach    </a:t>
              </a:r>
            </a:p>
            <a:p>
              <a:pPr algn="r">
                <a:lnSpc>
                  <a:spcPts val="5759"/>
                </a:lnSpc>
              </a:pPr>
              <a:r>
                <a:rPr lang="en-US" sz="4800" dirty="0">
                  <a:solidFill>
                    <a:srgbClr val="FFFFFF"/>
                  </a:solidFill>
                  <a:latin typeface="Calibri (MS)"/>
                  <a:ea typeface="Calibri (MS)"/>
                  <a:cs typeface="Calibri (MS)"/>
                  <a:sym typeface="Calibri (MS)"/>
                </a:rPr>
                <a:t>   </a:t>
              </a:r>
            </a:p>
          </p:txBody>
        </p:sp>
      </p:grpSp>
      <p:sp>
        <p:nvSpPr>
          <p:cNvPr id="9" name="TextBox 9"/>
          <p:cNvSpPr txBox="1"/>
          <p:nvPr/>
        </p:nvSpPr>
        <p:spPr>
          <a:xfrm>
            <a:off x="9292123" y="2632287"/>
            <a:ext cx="8115300" cy="6448425"/>
          </a:xfrm>
          <a:prstGeom prst="rect">
            <a:avLst/>
          </a:prstGeom>
        </p:spPr>
        <p:txBody>
          <a:bodyPr lIns="0" tIns="0" rIns="0" bIns="0" rtlCol="0" anchor="t">
            <a:spAutoFit/>
          </a:bodyPr>
          <a:lstStyle/>
          <a:p>
            <a:pPr algn="just">
              <a:lnSpc>
                <a:spcPts val="4200"/>
              </a:lnSpc>
            </a:pPr>
            <a:r>
              <a:rPr lang="en-US" sz="3000" b="1" spc="-141">
                <a:solidFill>
                  <a:srgbClr val="424242"/>
                </a:solidFill>
                <a:latin typeface="Calibri (MS) Bold"/>
                <a:ea typeface="Calibri (MS) Bold"/>
                <a:cs typeface="Calibri (MS) Bold"/>
                <a:sym typeface="Calibri (MS) Bold"/>
              </a:rPr>
              <a:t>The Data Flow:</a:t>
            </a:r>
          </a:p>
          <a:p>
            <a:pPr algn="just">
              <a:lnSpc>
                <a:spcPts val="4200"/>
              </a:lnSpc>
            </a:pPr>
            <a:endParaRPr lang="en-US" sz="3000" b="1" spc="-141">
              <a:solidFill>
                <a:srgbClr val="424242"/>
              </a:solidFill>
              <a:latin typeface="Calibri (MS) Bold"/>
              <a:ea typeface="Calibri (MS) Bold"/>
              <a:cs typeface="Calibri (MS) Bold"/>
              <a:sym typeface="Calibri (MS) Bold"/>
            </a:endParaRPr>
          </a:p>
          <a:p>
            <a:pPr marL="647700" lvl="1" indent="-323850" algn="just">
              <a:lnSpc>
                <a:spcPts val="4200"/>
              </a:lnSpc>
              <a:buAutoNum type="arabicPeriod"/>
            </a:pPr>
            <a:r>
              <a:rPr lang="en-US" sz="3000" b="1" spc="-141">
                <a:solidFill>
                  <a:srgbClr val="424242"/>
                </a:solidFill>
                <a:latin typeface="Calibri (MS) Bold"/>
                <a:ea typeface="Calibri (MS) Bold"/>
                <a:cs typeface="Calibri (MS) Bold"/>
                <a:sym typeface="Calibri (MS) Bold"/>
              </a:rPr>
              <a:t>INPUT</a:t>
            </a:r>
            <a:r>
              <a:rPr lang="en-US" sz="3000" spc="-141">
                <a:solidFill>
                  <a:srgbClr val="424242"/>
                </a:solidFill>
                <a:latin typeface="Calibri (MS)"/>
                <a:ea typeface="Calibri (MS)"/>
                <a:cs typeface="Calibri (MS)"/>
                <a:sym typeface="Calibri (MS)"/>
              </a:rPr>
              <a:t>: Raw SVG Paths (No Rasterization).</a:t>
            </a:r>
          </a:p>
          <a:p>
            <a:pPr marL="647700" lvl="1" indent="-323850" algn="just">
              <a:lnSpc>
                <a:spcPts val="4200"/>
              </a:lnSpc>
              <a:buAutoNum type="arabicPeriod"/>
            </a:pPr>
            <a:r>
              <a:rPr lang="en-US" sz="3000" b="1" spc="-141">
                <a:solidFill>
                  <a:srgbClr val="424242"/>
                </a:solidFill>
                <a:latin typeface="Calibri (MS) Bold"/>
                <a:ea typeface="Calibri (MS) Bold"/>
                <a:cs typeface="Calibri (MS) Bold"/>
                <a:sym typeface="Calibri (MS) Bold"/>
              </a:rPr>
              <a:t>ENCODER (SPE)</a:t>
            </a:r>
            <a:r>
              <a:rPr lang="en-US" sz="3000" spc="-141">
                <a:solidFill>
                  <a:srgbClr val="424242"/>
                </a:solidFill>
                <a:latin typeface="Calibri (MS)"/>
                <a:ea typeface="Calibri (MS)"/>
                <a:cs typeface="Calibri (MS)"/>
                <a:sym typeface="Calibri (MS)"/>
              </a:rPr>
              <a:t>: Transforms Code to Dense Vectors (Frozen), Preserves pre-learned geometric knowledge.</a:t>
            </a:r>
          </a:p>
          <a:p>
            <a:pPr marL="647700" lvl="1" indent="-323850" algn="just">
              <a:lnSpc>
                <a:spcPts val="4200"/>
              </a:lnSpc>
              <a:buAutoNum type="arabicPeriod"/>
            </a:pPr>
            <a:r>
              <a:rPr lang="en-US" sz="3000" b="1" spc="-141">
                <a:solidFill>
                  <a:srgbClr val="424242"/>
                </a:solidFill>
                <a:latin typeface="Calibri (MS) Bold"/>
                <a:ea typeface="Calibri (MS) Bold"/>
                <a:cs typeface="Calibri (MS) Bold"/>
                <a:sym typeface="Calibri (MS) Bold"/>
              </a:rPr>
              <a:t>BRIDGE (Projection)</a:t>
            </a:r>
            <a:r>
              <a:rPr lang="en-US" sz="3000" spc="-141">
                <a:solidFill>
                  <a:srgbClr val="424242"/>
                </a:solidFill>
                <a:latin typeface="Calibri (MS)"/>
                <a:ea typeface="Calibri (MS)"/>
                <a:cs typeface="Calibri (MS)"/>
                <a:sym typeface="Calibri (MS)"/>
              </a:rPr>
              <a:t>: Aligns Geometric Space to Textual Space, Maps 256-dim (SPE) to 4096-dim (LLM).</a:t>
            </a:r>
          </a:p>
          <a:p>
            <a:pPr marL="647700" lvl="1" indent="-323850" algn="just">
              <a:lnSpc>
                <a:spcPts val="4200"/>
              </a:lnSpc>
              <a:buAutoNum type="arabicPeriod"/>
            </a:pPr>
            <a:r>
              <a:rPr lang="en-US" sz="3000" b="1" spc="-141">
                <a:solidFill>
                  <a:srgbClr val="424242"/>
                </a:solidFill>
                <a:latin typeface="Calibri (MS) Bold"/>
                <a:ea typeface="Calibri (MS) Bold"/>
                <a:cs typeface="Calibri (MS) Bold"/>
                <a:sym typeface="Calibri (MS) Bold"/>
              </a:rPr>
              <a:t>REASONING (LLM)</a:t>
            </a:r>
            <a:r>
              <a:rPr lang="en-US" sz="3000" spc="-141">
                <a:solidFill>
                  <a:srgbClr val="424242"/>
                </a:solidFill>
                <a:latin typeface="Calibri (MS)"/>
                <a:ea typeface="Calibri (MS)"/>
                <a:cs typeface="Calibri (MS)"/>
                <a:sym typeface="Calibri (MS)"/>
              </a:rPr>
              <a:t>: Large Language Model generates description (LoRA Adapters: Efficient adaptation (&lt;1% parameters)).</a:t>
            </a:r>
          </a:p>
          <a:p>
            <a:pPr algn="just">
              <a:lnSpc>
                <a:spcPts val="4200"/>
              </a:lnSpc>
            </a:pPr>
            <a:endParaRPr lang="en-US" sz="3000" spc="-141">
              <a:solidFill>
                <a:srgbClr val="424242"/>
              </a:solidFill>
              <a:latin typeface="Calibri (MS)"/>
              <a:ea typeface="Calibri (MS)"/>
              <a:cs typeface="Calibri (MS)"/>
              <a:sym typeface="Calibri (MS)"/>
            </a:endParaRPr>
          </a:p>
        </p:txBody>
      </p:sp>
      <p:sp>
        <p:nvSpPr>
          <p:cNvPr id="10" name="Freeform 10"/>
          <p:cNvSpPr/>
          <p:nvPr/>
        </p:nvSpPr>
        <p:spPr>
          <a:xfrm>
            <a:off x="1790681" y="3802577"/>
            <a:ext cx="6481378" cy="3744091"/>
          </a:xfrm>
          <a:custGeom>
            <a:avLst/>
            <a:gdLst/>
            <a:ahLst/>
            <a:cxnLst/>
            <a:rect l="l" t="t" r="r" b="b"/>
            <a:pathLst>
              <a:path w="6481378" h="3744091">
                <a:moveTo>
                  <a:pt x="0" y="0"/>
                </a:moveTo>
                <a:lnTo>
                  <a:pt x="6481378" y="0"/>
                </a:lnTo>
                <a:lnTo>
                  <a:pt x="6481378" y="3744091"/>
                </a:lnTo>
                <a:lnTo>
                  <a:pt x="0" y="3744091"/>
                </a:lnTo>
                <a:lnTo>
                  <a:pt x="0" y="0"/>
                </a:lnTo>
                <a:close/>
              </a:path>
            </a:pathLst>
          </a:custGeom>
          <a:blipFill>
            <a:blip r:embed="rId5"/>
            <a:stretch>
              <a:fillRect t="-29657" b="-43452"/>
            </a:stretch>
          </a:blipFill>
        </p:spPr>
        <p:txBody>
          <a:bodyPr/>
          <a:lstStyle/>
          <a:p>
            <a:endParaRPr lang="it-IT"/>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2"/>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1747257" y="31827"/>
            <a:ext cx="16539839" cy="1749099"/>
            <a:chOff x="-571919" y="-85720"/>
            <a:chExt cx="22053119" cy="2332132"/>
          </a:xfrm>
        </p:grpSpPr>
        <p:sp>
          <p:nvSpPr>
            <p:cNvPr id="7" name="Freeform 7"/>
            <p:cNvSpPr/>
            <p:nvPr/>
          </p:nvSpPr>
          <p:spPr>
            <a:xfrm>
              <a:off x="0" y="0"/>
              <a:ext cx="21481200" cy="2246412"/>
            </a:xfrm>
            <a:custGeom>
              <a:avLst/>
              <a:gdLst/>
              <a:ahLst/>
              <a:cxnLst/>
              <a:rect l="l" t="t" r="r" b="b"/>
              <a:pathLst>
                <a:path w="21481200" h="2246412">
                  <a:moveTo>
                    <a:pt x="0" y="0"/>
                  </a:moveTo>
                  <a:lnTo>
                    <a:pt x="21481200" y="0"/>
                  </a:lnTo>
                  <a:lnTo>
                    <a:pt x="21481200" y="2246412"/>
                  </a:lnTo>
                  <a:lnTo>
                    <a:pt x="0" y="2246412"/>
                  </a:lnTo>
                  <a:close/>
                </a:path>
              </a:pathLst>
            </a:custGeom>
            <a:blipFill>
              <a:blip r:embed="rId3">
                <a:alphaModFix amt="0"/>
              </a:blip>
              <a:stretch>
                <a:fillRect t="-152397" b="-120251"/>
              </a:stretch>
            </a:blipFill>
          </p:spPr>
          <p:txBody>
            <a:bodyPr/>
            <a:lstStyle/>
            <a:p>
              <a:endParaRPr lang="it-IT"/>
            </a:p>
          </p:txBody>
        </p:sp>
        <p:sp>
          <p:nvSpPr>
            <p:cNvPr id="8" name="TextBox 8"/>
            <p:cNvSpPr txBox="1"/>
            <p:nvPr/>
          </p:nvSpPr>
          <p:spPr>
            <a:xfrm>
              <a:off x="-571919" y="-85720"/>
              <a:ext cx="21481199" cy="2332132"/>
            </a:xfrm>
            <a:prstGeom prst="rect">
              <a:avLst/>
            </a:prstGeom>
          </p:spPr>
          <p:txBody>
            <a:bodyPr lIns="0" tIns="0" rIns="0" bIns="0" rtlCol="0" anchor="ctr"/>
            <a:lstStyle/>
            <a:p>
              <a:pPr algn="r">
                <a:lnSpc>
                  <a:spcPts val="5755"/>
                </a:lnSpc>
              </a:pPr>
              <a:r>
                <a:rPr lang="en-US" sz="4800" dirty="0">
                  <a:solidFill>
                    <a:srgbClr val="FFFFFF"/>
                  </a:solidFill>
                  <a:latin typeface="Calibri (MS)"/>
                  <a:ea typeface="Calibri (MS)"/>
                  <a:cs typeface="Calibri (MS)"/>
                  <a:sym typeface="Calibri (MS)"/>
                </a:rPr>
                <a:t>Z-Score Normalization    </a:t>
              </a:r>
            </a:p>
            <a:p>
              <a:pPr algn="r">
                <a:lnSpc>
                  <a:spcPts val="5759"/>
                </a:lnSpc>
              </a:pPr>
              <a:r>
                <a:rPr lang="en-US" sz="4800" dirty="0">
                  <a:solidFill>
                    <a:srgbClr val="FFFFFF"/>
                  </a:solidFill>
                  <a:latin typeface="Calibri (MS)"/>
                  <a:ea typeface="Calibri (MS)"/>
                  <a:cs typeface="Calibri (MS)"/>
                  <a:sym typeface="Calibri (MS)"/>
                </a:rPr>
                <a:t>   </a:t>
              </a:r>
            </a:p>
          </p:txBody>
        </p:sp>
      </p:grpSp>
      <p:sp>
        <p:nvSpPr>
          <p:cNvPr id="9" name="Freeform 9"/>
          <p:cNvSpPr/>
          <p:nvPr/>
        </p:nvSpPr>
        <p:spPr>
          <a:xfrm>
            <a:off x="10231631" y="2615386"/>
            <a:ext cx="5429506" cy="5056228"/>
          </a:xfrm>
          <a:custGeom>
            <a:avLst/>
            <a:gdLst/>
            <a:ahLst/>
            <a:cxnLst/>
            <a:rect l="l" t="t" r="r" b="b"/>
            <a:pathLst>
              <a:path w="5429506" h="5056228">
                <a:moveTo>
                  <a:pt x="0" y="0"/>
                </a:moveTo>
                <a:lnTo>
                  <a:pt x="5429506" y="0"/>
                </a:lnTo>
                <a:lnTo>
                  <a:pt x="5429506" y="5056228"/>
                </a:lnTo>
                <a:lnTo>
                  <a:pt x="0" y="5056228"/>
                </a:lnTo>
                <a:lnTo>
                  <a:pt x="0" y="0"/>
                </a:lnTo>
                <a:close/>
              </a:path>
            </a:pathLst>
          </a:custGeom>
          <a:blipFill>
            <a:blip r:embed="rId4"/>
            <a:stretch>
              <a:fillRect/>
            </a:stretch>
          </a:blipFill>
        </p:spPr>
        <p:txBody>
          <a:bodyPr/>
          <a:lstStyle/>
          <a:p>
            <a:endParaRPr lang="it-IT"/>
          </a:p>
        </p:txBody>
      </p:sp>
      <p:sp>
        <p:nvSpPr>
          <p:cNvPr id="10" name="TextBox 10"/>
          <p:cNvSpPr txBox="1"/>
          <p:nvPr/>
        </p:nvSpPr>
        <p:spPr>
          <a:xfrm>
            <a:off x="1790681" y="3195637"/>
            <a:ext cx="7823853" cy="3771900"/>
          </a:xfrm>
          <a:prstGeom prst="rect">
            <a:avLst/>
          </a:prstGeom>
        </p:spPr>
        <p:txBody>
          <a:bodyPr lIns="0" tIns="0" rIns="0" bIns="0" rtlCol="0" anchor="t">
            <a:spAutoFit/>
          </a:bodyPr>
          <a:lstStyle/>
          <a:p>
            <a:pPr marL="647700" lvl="1" indent="-323850" algn="l">
              <a:lnSpc>
                <a:spcPts val="4200"/>
              </a:lnSpc>
              <a:buFont typeface="Arial"/>
              <a:buChar char="•"/>
            </a:pPr>
            <a:r>
              <a:rPr lang="en-US" sz="3000" b="1" spc="-141">
                <a:solidFill>
                  <a:srgbClr val="393939"/>
                </a:solidFill>
                <a:latin typeface="Calibri (MS) Bold"/>
                <a:ea typeface="Calibri (MS) Bold"/>
                <a:cs typeface="Calibri (MS) Bold"/>
                <a:sym typeface="Calibri (MS) Bold"/>
              </a:rPr>
              <a:t>Z-Score Normalization: </a:t>
            </a:r>
            <a:r>
              <a:rPr lang="en-US" sz="3000" spc="-141">
                <a:solidFill>
                  <a:srgbClr val="393939"/>
                </a:solidFill>
                <a:latin typeface="Calibri (MS)"/>
                <a:ea typeface="Calibri (MS)"/>
                <a:cs typeface="Calibri (MS)"/>
                <a:sym typeface="Calibri (MS)"/>
              </a:rPr>
              <a:t>Critical for training stability.</a:t>
            </a:r>
          </a:p>
          <a:p>
            <a:pPr marL="647700" lvl="1" indent="-323850" algn="l">
              <a:lnSpc>
                <a:spcPts val="4200"/>
              </a:lnSpc>
              <a:buFont typeface="Arial"/>
              <a:buChar char="•"/>
            </a:pPr>
            <a:r>
              <a:rPr lang="en-US" sz="3000" b="1" spc="-141">
                <a:solidFill>
                  <a:srgbClr val="393939"/>
                </a:solidFill>
                <a:latin typeface="Calibri (MS) Bold"/>
                <a:ea typeface="Calibri (MS) Bold"/>
                <a:cs typeface="Calibri (MS) Bold"/>
                <a:sym typeface="Calibri (MS) Bold"/>
              </a:rPr>
              <a:t>Problem: SPE:</a:t>
            </a:r>
            <a:r>
              <a:rPr lang="en-US" sz="3000" spc="-141">
                <a:solidFill>
                  <a:srgbClr val="393939"/>
                </a:solidFill>
                <a:latin typeface="Calibri (MS)"/>
                <a:ea typeface="Calibri (MS)"/>
                <a:cs typeface="Calibri (MS)"/>
                <a:sym typeface="Calibri (MS)"/>
              </a:rPr>
              <a:t> embeddings have different statistics (μ, σ) than what the LLM expects.</a:t>
            </a:r>
          </a:p>
          <a:p>
            <a:pPr marL="647700" lvl="1" indent="-323850" algn="l">
              <a:lnSpc>
                <a:spcPts val="4200"/>
              </a:lnSpc>
              <a:buFont typeface="Arial"/>
              <a:buChar char="•"/>
            </a:pPr>
            <a:r>
              <a:rPr lang="en-US" sz="3000" spc="-141">
                <a:solidFill>
                  <a:srgbClr val="393939"/>
                </a:solidFill>
                <a:latin typeface="Calibri (MS)"/>
                <a:ea typeface="Calibri (MS)"/>
                <a:cs typeface="Calibri (MS)"/>
                <a:sym typeface="Calibri (MS)"/>
              </a:rPr>
              <a:t> </a:t>
            </a:r>
            <a:r>
              <a:rPr lang="en-US" sz="3000" b="1" spc="-141">
                <a:solidFill>
                  <a:srgbClr val="393939"/>
                </a:solidFill>
                <a:latin typeface="Calibri (MS) Bold"/>
                <a:ea typeface="Calibri (MS) Bold"/>
                <a:cs typeface="Calibri (MS) Bold"/>
                <a:sym typeface="Calibri (MS) Bold"/>
              </a:rPr>
              <a:t>Solution</a:t>
            </a:r>
            <a:r>
              <a:rPr lang="en-US" sz="3000" spc="-141">
                <a:solidFill>
                  <a:srgbClr val="393939"/>
                </a:solidFill>
                <a:latin typeface="Calibri (MS)"/>
                <a:ea typeface="Calibri (MS)"/>
                <a:cs typeface="Calibri (MS)"/>
                <a:sym typeface="Calibri (MS)"/>
              </a:rPr>
              <a:t>: Normalize: </a:t>
            </a:r>
            <a:r>
              <a:rPr lang="en-US" sz="3000" b="1" spc="-141">
                <a:solidFill>
                  <a:srgbClr val="393939"/>
                </a:solidFill>
                <a:latin typeface="Calibri (MS) Bold"/>
                <a:ea typeface="Calibri (MS) Bold"/>
                <a:cs typeface="Calibri (MS) Bold"/>
                <a:sym typeface="Calibri (MS) Bold"/>
              </a:rPr>
              <a:t>z = (x - μ) / σ </a:t>
            </a:r>
            <a:r>
              <a:rPr lang="en-US" sz="3000" spc="-141">
                <a:solidFill>
                  <a:srgbClr val="393939"/>
                </a:solidFill>
                <a:latin typeface="Calibri (MS)"/>
                <a:ea typeface="Calibri (MS)"/>
                <a:cs typeface="Calibri (MS)"/>
                <a:sym typeface="Calibri (MS)"/>
              </a:rPr>
              <a:t>→ Aligns to mean≈0, var≈1.</a:t>
            </a:r>
          </a:p>
          <a:p>
            <a:pPr marL="647700" lvl="1" indent="-323850" algn="l">
              <a:lnSpc>
                <a:spcPts val="4200"/>
              </a:lnSpc>
              <a:buFont typeface="Arial"/>
              <a:buChar char="•"/>
            </a:pPr>
            <a:r>
              <a:rPr lang="en-US" sz="3000" spc="-141">
                <a:solidFill>
                  <a:srgbClr val="393939"/>
                </a:solidFill>
                <a:latin typeface="Calibri (MS)"/>
                <a:ea typeface="Calibri (MS)"/>
                <a:cs typeface="Calibri (MS)"/>
                <a:sym typeface="Calibri (MS)"/>
              </a:rPr>
              <a:t> </a:t>
            </a:r>
            <a:r>
              <a:rPr lang="en-US" sz="3000" b="1" spc="-141">
                <a:solidFill>
                  <a:srgbClr val="393939"/>
                </a:solidFill>
                <a:latin typeface="Calibri (MS) Bold"/>
                <a:ea typeface="Calibri (MS) Bold"/>
                <a:cs typeface="Calibri (MS) Bold"/>
                <a:sym typeface="Calibri (MS) Bold"/>
              </a:rPr>
              <a:t>Without it:</a:t>
            </a:r>
            <a:r>
              <a:rPr lang="en-US" sz="3000" spc="-141">
                <a:solidFill>
                  <a:srgbClr val="393939"/>
                </a:solidFill>
                <a:latin typeface="Calibri (MS)"/>
                <a:ea typeface="Calibri (MS)"/>
                <a:cs typeface="Calibri (MS)"/>
                <a:sym typeface="Calibri (MS)"/>
              </a:rPr>
              <a:t> Training diverges (gradient explosion).</a:t>
            </a:r>
          </a:p>
          <a:p>
            <a:pPr algn="l">
              <a:lnSpc>
                <a:spcPts val="4199"/>
              </a:lnSpc>
            </a:pPr>
            <a:endParaRPr lang="en-US" sz="3000" spc="-141">
              <a:solidFill>
                <a:srgbClr val="393939"/>
              </a:solidFill>
              <a:latin typeface="Calibri (MS)"/>
              <a:ea typeface="Calibri (MS)"/>
              <a:cs typeface="Calibri (MS)"/>
              <a:sym typeface="Calibri (MS)"/>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3"/>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1747257" y="4118"/>
            <a:ext cx="16539839" cy="1776807"/>
            <a:chOff x="-571919" y="-122665"/>
            <a:chExt cx="22053119" cy="2369077"/>
          </a:xfrm>
        </p:grpSpPr>
        <p:sp>
          <p:nvSpPr>
            <p:cNvPr id="7" name="Freeform 7"/>
            <p:cNvSpPr/>
            <p:nvPr/>
          </p:nvSpPr>
          <p:spPr>
            <a:xfrm>
              <a:off x="0" y="0"/>
              <a:ext cx="21481200" cy="2246412"/>
            </a:xfrm>
            <a:custGeom>
              <a:avLst/>
              <a:gdLst/>
              <a:ahLst/>
              <a:cxnLst/>
              <a:rect l="l" t="t" r="r" b="b"/>
              <a:pathLst>
                <a:path w="21481200" h="2246412">
                  <a:moveTo>
                    <a:pt x="0" y="0"/>
                  </a:moveTo>
                  <a:lnTo>
                    <a:pt x="21481200" y="0"/>
                  </a:lnTo>
                  <a:lnTo>
                    <a:pt x="21481200" y="2246412"/>
                  </a:lnTo>
                  <a:lnTo>
                    <a:pt x="0" y="2246412"/>
                  </a:lnTo>
                  <a:close/>
                </a:path>
              </a:pathLst>
            </a:custGeom>
            <a:blipFill>
              <a:blip r:embed="rId4">
                <a:alphaModFix amt="0"/>
              </a:blip>
              <a:stretch>
                <a:fillRect t="-152397" b="-120251"/>
              </a:stretch>
            </a:blipFill>
          </p:spPr>
          <p:txBody>
            <a:bodyPr/>
            <a:lstStyle/>
            <a:p>
              <a:endParaRPr lang="it-IT"/>
            </a:p>
          </p:txBody>
        </p:sp>
        <p:sp>
          <p:nvSpPr>
            <p:cNvPr id="8" name="TextBox 8"/>
            <p:cNvSpPr txBox="1"/>
            <p:nvPr/>
          </p:nvSpPr>
          <p:spPr>
            <a:xfrm>
              <a:off x="-571919" y="-122665"/>
              <a:ext cx="21481199" cy="2332132"/>
            </a:xfrm>
            <a:prstGeom prst="rect">
              <a:avLst/>
            </a:prstGeom>
          </p:spPr>
          <p:txBody>
            <a:bodyPr lIns="0" tIns="0" rIns="0" bIns="0" rtlCol="0" anchor="ctr"/>
            <a:lstStyle/>
            <a:p>
              <a:pPr algn="r">
                <a:lnSpc>
                  <a:spcPts val="5755"/>
                </a:lnSpc>
              </a:pPr>
              <a:r>
                <a:rPr lang="en-US" sz="4800" dirty="0">
                  <a:solidFill>
                    <a:srgbClr val="FFFFFF"/>
                  </a:solidFill>
                  <a:latin typeface="Calibri (MS)"/>
                  <a:ea typeface="Calibri (MS)"/>
                  <a:cs typeface="Calibri (MS)"/>
                  <a:sym typeface="Calibri (MS)"/>
                </a:rPr>
                <a:t>Training Strategy    </a:t>
              </a:r>
            </a:p>
            <a:p>
              <a:pPr algn="r">
                <a:lnSpc>
                  <a:spcPts val="5759"/>
                </a:lnSpc>
              </a:pPr>
              <a:r>
                <a:rPr lang="en-US" sz="4800" dirty="0">
                  <a:solidFill>
                    <a:srgbClr val="FFFFFF"/>
                  </a:solidFill>
                  <a:latin typeface="Calibri (MS)"/>
                  <a:ea typeface="Calibri (MS)"/>
                  <a:cs typeface="Calibri (MS)"/>
                  <a:sym typeface="Calibri (MS)"/>
                </a:rPr>
                <a:t>   </a:t>
              </a:r>
            </a:p>
          </p:txBody>
        </p:sp>
      </p:grpSp>
      <p:sp>
        <p:nvSpPr>
          <p:cNvPr id="9" name="Freeform 9"/>
          <p:cNvSpPr/>
          <p:nvPr/>
        </p:nvSpPr>
        <p:spPr>
          <a:xfrm>
            <a:off x="1790681" y="3802577"/>
            <a:ext cx="6481378" cy="3744091"/>
          </a:xfrm>
          <a:custGeom>
            <a:avLst/>
            <a:gdLst/>
            <a:ahLst/>
            <a:cxnLst/>
            <a:rect l="l" t="t" r="r" b="b"/>
            <a:pathLst>
              <a:path w="6481378" h="3744091">
                <a:moveTo>
                  <a:pt x="0" y="0"/>
                </a:moveTo>
                <a:lnTo>
                  <a:pt x="6481378" y="0"/>
                </a:lnTo>
                <a:lnTo>
                  <a:pt x="6481378" y="3744091"/>
                </a:lnTo>
                <a:lnTo>
                  <a:pt x="0" y="3744091"/>
                </a:lnTo>
                <a:lnTo>
                  <a:pt x="0" y="0"/>
                </a:lnTo>
                <a:close/>
              </a:path>
            </a:pathLst>
          </a:custGeom>
          <a:blipFill>
            <a:blip r:embed="rId5"/>
            <a:stretch>
              <a:fillRect t="-29657" b="-43452"/>
            </a:stretch>
          </a:blipFill>
        </p:spPr>
        <p:txBody>
          <a:bodyPr/>
          <a:lstStyle/>
          <a:p>
            <a:endParaRPr lang="it-IT"/>
          </a:p>
        </p:txBody>
      </p:sp>
      <p:sp>
        <p:nvSpPr>
          <p:cNvPr id="10" name="TextBox 10"/>
          <p:cNvSpPr txBox="1"/>
          <p:nvPr/>
        </p:nvSpPr>
        <p:spPr>
          <a:xfrm>
            <a:off x="9144000" y="3188598"/>
            <a:ext cx="8115300" cy="4848225"/>
          </a:xfrm>
          <a:prstGeom prst="rect">
            <a:avLst/>
          </a:prstGeom>
        </p:spPr>
        <p:txBody>
          <a:bodyPr lIns="0" tIns="0" rIns="0" bIns="0" rtlCol="0" anchor="t">
            <a:spAutoFit/>
          </a:bodyPr>
          <a:lstStyle/>
          <a:p>
            <a:pPr algn="l">
              <a:lnSpc>
                <a:spcPts val="4200"/>
              </a:lnSpc>
            </a:pPr>
            <a:r>
              <a:rPr lang="en-US" sz="3000" b="1" spc="-141">
                <a:solidFill>
                  <a:srgbClr val="424242"/>
                </a:solidFill>
                <a:latin typeface="Calibri (MS) Bold"/>
                <a:ea typeface="Calibri (MS) Bold"/>
                <a:cs typeface="Calibri (MS) Bold"/>
                <a:sym typeface="Calibri (MS) Bold"/>
              </a:rPr>
              <a:t>Why this configuration?</a:t>
            </a:r>
          </a:p>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The Real Advantage: </a:t>
            </a:r>
            <a:r>
              <a:rPr lang="en-US" sz="3000" spc="-141">
                <a:solidFill>
                  <a:srgbClr val="424242"/>
                </a:solidFill>
                <a:latin typeface="Calibri (MS)"/>
                <a:ea typeface="Calibri (MS)"/>
                <a:cs typeface="Calibri (MS)"/>
                <a:sym typeface="Calibri (MS)"/>
              </a:rPr>
              <a:t>Processing SVG Paths (Dense Code) instead of Raw Images (Sparse Pixels).</a:t>
            </a:r>
          </a:p>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Stability: </a:t>
            </a:r>
            <a:r>
              <a:rPr lang="en-US" sz="3000" spc="-141">
                <a:solidFill>
                  <a:srgbClr val="424242"/>
                </a:solidFill>
                <a:latin typeface="Calibri (MS)"/>
                <a:ea typeface="Calibri (MS)"/>
                <a:cs typeface="Calibri (MS)"/>
                <a:sym typeface="Calibri (MS)"/>
              </a:rPr>
              <a:t>Keeping SPE Frozen </a:t>
            </a:r>
            <a:r>
              <a:rPr lang="en-US" sz="3000" b="1" spc="-141">
                <a:solidFill>
                  <a:srgbClr val="424242"/>
                </a:solidFill>
                <a:latin typeface="Calibri (MS) Bold"/>
                <a:ea typeface="Calibri (MS) Bold"/>
                <a:cs typeface="Calibri (MS) Bold"/>
                <a:sym typeface="Calibri (MS) Bold"/>
              </a:rPr>
              <a:t>prevents "Catastrophic Forgetting"</a:t>
            </a:r>
            <a:r>
              <a:rPr lang="en-US" sz="3000" spc="-141">
                <a:solidFill>
                  <a:srgbClr val="424242"/>
                </a:solidFill>
                <a:latin typeface="Calibri (MS)"/>
                <a:ea typeface="Calibri (MS)"/>
                <a:cs typeface="Calibri (MS)"/>
                <a:sym typeface="Calibri (MS)"/>
              </a:rPr>
              <a:t> of geometric features.</a:t>
            </a:r>
          </a:p>
          <a:p>
            <a:pPr marL="647700" lvl="1" indent="-323850" algn="l">
              <a:lnSpc>
                <a:spcPts val="4200"/>
              </a:lnSpc>
              <a:buFont typeface="Arial"/>
              <a:buChar char="•"/>
            </a:pPr>
            <a:r>
              <a:rPr lang="en-US" sz="3000" b="1" spc="-141">
                <a:solidFill>
                  <a:srgbClr val="424242"/>
                </a:solidFill>
                <a:latin typeface="Calibri (MS) Bold"/>
                <a:ea typeface="Calibri (MS) Bold"/>
                <a:cs typeface="Calibri (MS) Bold"/>
                <a:sym typeface="Calibri (MS) Bold"/>
              </a:rPr>
              <a:t>Critical Mechanism: </a:t>
            </a:r>
            <a:r>
              <a:rPr lang="en-US" sz="3000" spc="-141">
                <a:solidFill>
                  <a:srgbClr val="424242"/>
                </a:solidFill>
                <a:latin typeface="Calibri (MS)"/>
                <a:ea typeface="Calibri (MS)"/>
                <a:cs typeface="Calibri (MS)"/>
                <a:sym typeface="Calibri (MS)"/>
              </a:rPr>
              <a:t>Z-Score Normalization: Essential to align the Statistics of the Encoder with the LLM's Expectations.</a:t>
            </a:r>
          </a:p>
          <a:p>
            <a:pPr algn="just">
              <a:lnSpc>
                <a:spcPts val="4200"/>
              </a:lnSpc>
            </a:pPr>
            <a:endParaRPr lang="en-US" sz="3000" spc="-141">
              <a:solidFill>
                <a:srgbClr val="424242"/>
              </a:solidFill>
              <a:latin typeface="Calibri (MS)"/>
              <a:ea typeface="Calibri (MS)"/>
              <a:cs typeface="Calibri (MS)"/>
              <a:sym typeface="Calibri (MS)"/>
            </a:endParaRPr>
          </a:p>
        </p:txBody>
      </p:sp>
    </p:spTree>
  </p:cSld>
  <p:clrMapOvr>
    <a:masterClrMapping/>
  </p:clrMapOvr>
  <p:transition>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9844" y="96117"/>
            <a:ext cx="1360837" cy="980599"/>
            <a:chOff x="0" y="0"/>
            <a:chExt cx="1814449" cy="1307465"/>
          </a:xfrm>
        </p:grpSpPr>
        <p:sp>
          <p:nvSpPr>
            <p:cNvPr id="3" name="Freeform 3"/>
            <p:cNvSpPr/>
            <p:nvPr/>
          </p:nvSpPr>
          <p:spPr>
            <a:xfrm>
              <a:off x="0" y="0"/>
              <a:ext cx="1814449" cy="1307465"/>
            </a:xfrm>
            <a:custGeom>
              <a:avLst/>
              <a:gdLst/>
              <a:ahLst/>
              <a:cxnLst/>
              <a:rect l="l" t="t" r="r" b="b"/>
              <a:pathLst>
                <a:path w="1814449" h="1307465">
                  <a:moveTo>
                    <a:pt x="0" y="0"/>
                  </a:moveTo>
                  <a:lnTo>
                    <a:pt x="1814449" y="0"/>
                  </a:lnTo>
                  <a:lnTo>
                    <a:pt x="1814449" y="1307465"/>
                  </a:lnTo>
                  <a:lnTo>
                    <a:pt x="0" y="1307465"/>
                  </a:lnTo>
                  <a:lnTo>
                    <a:pt x="0" y="0"/>
                  </a:lnTo>
                  <a:close/>
                </a:path>
              </a:pathLst>
            </a:custGeom>
            <a:blipFill>
              <a:blip r:embed="rId2"/>
              <a:stretch>
                <a:fillRect t="-195" b="-196"/>
              </a:stretch>
            </a:blipFill>
          </p:spPr>
          <p:txBody>
            <a:bodyPr/>
            <a:lstStyle/>
            <a:p>
              <a:endParaRPr lang="it-IT"/>
            </a:p>
          </p:txBody>
        </p:sp>
      </p:grpSp>
      <p:grpSp>
        <p:nvGrpSpPr>
          <p:cNvPr id="4" name="Group 4"/>
          <p:cNvGrpSpPr/>
          <p:nvPr/>
        </p:nvGrpSpPr>
        <p:grpSpPr>
          <a:xfrm>
            <a:off x="2176196" y="0"/>
            <a:ext cx="16110871" cy="1078897"/>
            <a:chOff x="0" y="0"/>
            <a:chExt cx="21481161" cy="1438529"/>
          </a:xfrm>
        </p:grpSpPr>
        <p:sp>
          <p:nvSpPr>
            <p:cNvPr id="5" name="Freeform 5"/>
            <p:cNvSpPr/>
            <p:nvPr/>
          </p:nvSpPr>
          <p:spPr>
            <a:xfrm>
              <a:off x="0" y="0"/>
              <a:ext cx="21481162" cy="1438529"/>
            </a:xfrm>
            <a:custGeom>
              <a:avLst/>
              <a:gdLst/>
              <a:ahLst/>
              <a:cxnLst/>
              <a:rect l="l" t="t" r="r" b="b"/>
              <a:pathLst>
                <a:path w="21481162" h="1438529">
                  <a:moveTo>
                    <a:pt x="0" y="0"/>
                  </a:moveTo>
                  <a:lnTo>
                    <a:pt x="21481162" y="0"/>
                  </a:lnTo>
                  <a:lnTo>
                    <a:pt x="21481162" y="1438529"/>
                  </a:lnTo>
                  <a:lnTo>
                    <a:pt x="0" y="1438529"/>
                  </a:lnTo>
                  <a:close/>
                </a:path>
              </a:pathLst>
            </a:custGeom>
            <a:solidFill>
              <a:srgbClr val="C00000"/>
            </a:solidFill>
          </p:spPr>
          <p:txBody>
            <a:bodyPr/>
            <a:lstStyle/>
            <a:p>
              <a:endParaRPr lang="it-IT"/>
            </a:p>
          </p:txBody>
        </p:sp>
      </p:grpSp>
      <p:grpSp>
        <p:nvGrpSpPr>
          <p:cNvPr id="6" name="Group 6"/>
          <p:cNvGrpSpPr/>
          <p:nvPr/>
        </p:nvGrpSpPr>
        <p:grpSpPr>
          <a:xfrm>
            <a:off x="2176196" y="-64294"/>
            <a:ext cx="16110899" cy="1143214"/>
            <a:chOff x="0" y="0"/>
            <a:chExt cx="21481199" cy="1524285"/>
          </a:xfrm>
        </p:grpSpPr>
        <p:sp>
          <p:nvSpPr>
            <p:cNvPr id="7" name="Freeform 7"/>
            <p:cNvSpPr/>
            <p:nvPr/>
          </p:nvSpPr>
          <p:spPr>
            <a:xfrm>
              <a:off x="0" y="0"/>
              <a:ext cx="21481200" cy="1524291"/>
            </a:xfrm>
            <a:custGeom>
              <a:avLst/>
              <a:gdLst/>
              <a:ahLst/>
              <a:cxnLst/>
              <a:rect l="l" t="t" r="r" b="b"/>
              <a:pathLst>
                <a:path w="21481200" h="1524291">
                  <a:moveTo>
                    <a:pt x="0" y="0"/>
                  </a:moveTo>
                  <a:lnTo>
                    <a:pt x="21481200" y="0"/>
                  </a:lnTo>
                  <a:lnTo>
                    <a:pt x="21481200" y="1524291"/>
                  </a:lnTo>
                  <a:lnTo>
                    <a:pt x="0" y="1524291"/>
                  </a:lnTo>
                  <a:close/>
                </a:path>
              </a:pathLst>
            </a:custGeom>
            <a:blipFill>
              <a:blip r:embed="rId3">
                <a:alphaModFix amt="0"/>
              </a:blip>
              <a:stretch>
                <a:fillRect t="-224594" b="-224594"/>
              </a:stretch>
            </a:blipFill>
          </p:spPr>
          <p:txBody>
            <a:bodyPr/>
            <a:lstStyle/>
            <a:p>
              <a:endParaRPr lang="it-IT"/>
            </a:p>
          </p:txBody>
        </p:sp>
        <p:sp>
          <p:nvSpPr>
            <p:cNvPr id="8" name="TextBox 8"/>
            <p:cNvSpPr txBox="1"/>
            <p:nvPr/>
          </p:nvSpPr>
          <p:spPr>
            <a:xfrm>
              <a:off x="0" y="-85725"/>
              <a:ext cx="21481199" cy="1610010"/>
            </a:xfrm>
            <a:prstGeom prst="rect">
              <a:avLst/>
            </a:prstGeom>
          </p:spPr>
          <p:txBody>
            <a:bodyPr lIns="0" tIns="0" rIns="0" bIns="0" rtlCol="0" anchor="ctr"/>
            <a:lstStyle/>
            <a:p>
              <a:pPr algn="r">
                <a:lnSpc>
                  <a:spcPts val="5759"/>
                </a:lnSpc>
              </a:pPr>
              <a:r>
                <a:rPr lang="en-US" sz="4800" b="1">
                  <a:solidFill>
                    <a:srgbClr val="FFFFFF"/>
                  </a:solidFill>
                  <a:latin typeface="Calibri (MS) Bold"/>
                  <a:ea typeface="Calibri (MS) Bold"/>
                  <a:cs typeface="Calibri (MS) Bold"/>
                  <a:sym typeface="Calibri (MS) Bold"/>
                </a:rPr>
                <a:t>  </a:t>
              </a:r>
            </a:p>
          </p:txBody>
        </p:sp>
      </p:grpSp>
      <p:grpSp>
        <p:nvGrpSpPr>
          <p:cNvPr id="9" name="Group 9"/>
          <p:cNvGrpSpPr/>
          <p:nvPr/>
        </p:nvGrpSpPr>
        <p:grpSpPr>
          <a:xfrm>
            <a:off x="910293" y="1950663"/>
            <a:ext cx="16711619" cy="3901481"/>
            <a:chOff x="0" y="0"/>
            <a:chExt cx="4401414" cy="1027550"/>
          </a:xfrm>
        </p:grpSpPr>
        <p:sp>
          <p:nvSpPr>
            <p:cNvPr id="10" name="Freeform 10"/>
            <p:cNvSpPr/>
            <p:nvPr/>
          </p:nvSpPr>
          <p:spPr>
            <a:xfrm>
              <a:off x="0" y="0"/>
              <a:ext cx="4401414" cy="1027550"/>
            </a:xfrm>
            <a:custGeom>
              <a:avLst/>
              <a:gdLst/>
              <a:ahLst/>
              <a:cxnLst/>
              <a:rect l="l" t="t" r="r" b="b"/>
              <a:pathLst>
                <a:path w="4401414" h="1027550">
                  <a:moveTo>
                    <a:pt x="32892" y="0"/>
                  </a:moveTo>
                  <a:lnTo>
                    <a:pt x="4368522" y="0"/>
                  </a:lnTo>
                  <a:cubicBezTo>
                    <a:pt x="4377246" y="0"/>
                    <a:pt x="4385612" y="3465"/>
                    <a:pt x="4391780" y="9634"/>
                  </a:cubicBezTo>
                  <a:cubicBezTo>
                    <a:pt x="4397949" y="15802"/>
                    <a:pt x="4401414" y="24168"/>
                    <a:pt x="4401414" y="32892"/>
                  </a:cubicBezTo>
                  <a:lnTo>
                    <a:pt x="4401414" y="994659"/>
                  </a:lnTo>
                  <a:cubicBezTo>
                    <a:pt x="4401414" y="1003382"/>
                    <a:pt x="4397949" y="1011748"/>
                    <a:pt x="4391780" y="1017917"/>
                  </a:cubicBezTo>
                  <a:cubicBezTo>
                    <a:pt x="4385612" y="1024085"/>
                    <a:pt x="4377246" y="1027550"/>
                    <a:pt x="4368522" y="1027550"/>
                  </a:cubicBezTo>
                  <a:lnTo>
                    <a:pt x="32892" y="1027550"/>
                  </a:lnTo>
                  <a:cubicBezTo>
                    <a:pt x="24168" y="1027550"/>
                    <a:pt x="15802" y="1024085"/>
                    <a:pt x="9634" y="1017917"/>
                  </a:cubicBezTo>
                  <a:cubicBezTo>
                    <a:pt x="3465" y="1011748"/>
                    <a:pt x="0" y="1003382"/>
                    <a:pt x="0" y="994659"/>
                  </a:cubicBezTo>
                  <a:lnTo>
                    <a:pt x="0" y="32892"/>
                  </a:lnTo>
                  <a:cubicBezTo>
                    <a:pt x="0" y="24168"/>
                    <a:pt x="3465" y="15802"/>
                    <a:pt x="9634" y="9634"/>
                  </a:cubicBezTo>
                  <a:cubicBezTo>
                    <a:pt x="15802" y="3465"/>
                    <a:pt x="24168" y="0"/>
                    <a:pt x="32892" y="0"/>
                  </a:cubicBezTo>
                  <a:close/>
                </a:path>
              </a:pathLst>
            </a:custGeom>
            <a:solidFill>
              <a:srgbClr val="D0D7DD"/>
            </a:solidFill>
            <a:ln w="19050" cap="rnd">
              <a:solidFill>
                <a:srgbClr val="424242"/>
              </a:solidFill>
              <a:prstDash val="solid"/>
              <a:round/>
            </a:ln>
          </p:spPr>
          <p:txBody>
            <a:bodyPr/>
            <a:lstStyle/>
            <a:p>
              <a:endParaRPr lang="it-IT"/>
            </a:p>
          </p:txBody>
        </p:sp>
        <p:sp>
          <p:nvSpPr>
            <p:cNvPr id="11" name="TextBox 11"/>
            <p:cNvSpPr txBox="1"/>
            <p:nvPr/>
          </p:nvSpPr>
          <p:spPr>
            <a:xfrm>
              <a:off x="0" y="-28575"/>
              <a:ext cx="4401414" cy="1056125"/>
            </a:xfrm>
            <a:prstGeom prst="rect">
              <a:avLst/>
            </a:prstGeom>
          </p:spPr>
          <p:txBody>
            <a:bodyPr lIns="50800" tIns="50800" rIns="50800" bIns="50800" rtlCol="0" anchor="ctr"/>
            <a:lstStyle/>
            <a:p>
              <a:pPr algn="ctr">
                <a:lnSpc>
                  <a:spcPts val="2015"/>
                </a:lnSpc>
              </a:pPr>
              <a:endParaRPr/>
            </a:p>
          </p:txBody>
        </p:sp>
      </p:grpSp>
      <p:sp>
        <p:nvSpPr>
          <p:cNvPr id="12" name="Freeform 12"/>
          <p:cNvSpPr/>
          <p:nvPr/>
        </p:nvSpPr>
        <p:spPr>
          <a:xfrm>
            <a:off x="4917095" y="6852544"/>
            <a:ext cx="8453810" cy="2915303"/>
          </a:xfrm>
          <a:custGeom>
            <a:avLst/>
            <a:gdLst/>
            <a:ahLst/>
            <a:cxnLst/>
            <a:rect l="l" t="t" r="r" b="b"/>
            <a:pathLst>
              <a:path w="8453810" h="2915303">
                <a:moveTo>
                  <a:pt x="0" y="0"/>
                </a:moveTo>
                <a:lnTo>
                  <a:pt x="8453810" y="0"/>
                </a:lnTo>
                <a:lnTo>
                  <a:pt x="8453810" y="2915303"/>
                </a:lnTo>
                <a:lnTo>
                  <a:pt x="0" y="2915303"/>
                </a:lnTo>
                <a:lnTo>
                  <a:pt x="0" y="0"/>
                </a:lnTo>
                <a:close/>
              </a:path>
            </a:pathLst>
          </a:custGeom>
          <a:blipFill>
            <a:blip r:embed="rId4"/>
            <a:stretch>
              <a:fillRect l="-385" r="-385" b="-36569"/>
            </a:stretch>
          </a:blipFill>
        </p:spPr>
        <p:txBody>
          <a:bodyPr/>
          <a:lstStyle/>
          <a:p>
            <a:endParaRPr lang="it-IT"/>
          </a:p>
        </p:txBody>
      </p:sp>
      <p:sp>
        <p:nvSpPr>
          <p:cNvPr id="13" name="TextBox 13"/>
          <p:cNvSpPr txBox="1"/>
          <p:nvPr/>
        </p:nvSpPr>
        <p:spPr>
          <a:xfrm>
            <a:off x="1635519" y="2218356"/>
            <a:ext cx="15986394" cy="3781425"/>
          </a:xfrm>
          <a:prstGeom prst="rect">
            <a:avLst/>
          </a:prstGeom>
        </p:spPr>
        <p:txBody>
          <a:bodyPr lIns="0" tIns="0" rIns="0" bIns="0" rtlCol="0" anchor="t">
            <a:spAutoFit/>
          </a:bodyPr>
          <a:lstStyle/>
          <a:p>
            <a:pPr marL="647700" lvl="1" indent="-323850" algn="l">
              <a:lnSpc>
                <a:spcPts val="4200"/>
              </a:lnSpc>
              <a:buFont typeface="Arial"/>
              <a:buChar char="•"/>
            </a:pPr>
            <a:r>
              <a:rPr lang="en-US" sz="3000" b="1" spc="-141">
                <a:solidFill>
                  <a:srgbClr val="393939"/>
                </a:solidFill>
                <a:latin typeface="Calibri (MS) Bold"/>
                <a:ea typeface="Calibri (MS) Bold"/>
                <a:cs typeface="Calibri (MS) Bold"/>
                <a:sym typeface="Calibri (MS) Bold"/>
              </a:rPr>
              <a:t>Source</a:t>
            </a:r>
            <a:r>
              <a:rPr lang="en-US" sz="3000" spc="-141">
                <a:solidFill>
                  <a:srgbClr val="393939"/>
                </a:solidFill>
                <a:latin typeface="Calibri (MS) Light"/>
                <a:ea typeface="Calibri (MS) Light"/>
                <a:cs typeface="Calibri (MS) Light"/>
                <a:sym typeface="Calibri (MS) Light"/>
              </a:rPr>
              <a:t>: Icons8 (Consistent, high-quality style).</a:t>
            </a:r>
          </a:p>
          <a:p>
            <a:pPr marL="647700" lvl="1" indent="-323850" algn="l">
              <a:lnSpc>
                <a:spcPts val="4200"/>
              </a:lnSpc>
              <a:buFont typeface="Arial"/>
              <a:buChar char="•"/>
            </a:pPr>
            <a:r>
              <a:rPr lang="en-US" sz="3000" b="1" spc="-141">
                <a:solidFill>
                  <a:srgbClr val="393939"/>
                </a:solidFill>
                <a:latin typeface="Calibri (MS) Bold"/>
                <a:ea typeface="Calibri (MS) Bold"/>
                <a:cs typeface="Calibri (MS) Bold"/>
                <a:sym typeface="Calibri (MS) Bold"/>
              </a:rPr>
              <a:t>Size:</a:t>
            </a:r>
            <a:r>
              <a:rPr lang="en-US" sz="3000" spc="-141">
                <a:solidFill>
                  <a:srgbClr val="393939"/>
                </a:solidFill>
                <a:latin typeface="Calibri (MS) Light"/>
                <a:ea typeface="Calibri (MS) Light"/>
                <a:cs typeface="Calibri (MS) Light"/>
                <a:sym typeface="Calibri (MS) Light"/>
              </a:rPr>
              <a:t> </a:t>
            </a:r>
            <a:r>
              <a:rPr lang="en-US" sz="3000" b="1" spc="-141">
                <a:solidFill>
                  <a:srgbClr val="393939"/>
                </a:solidFill>
                <a:latin typeface="Calibri (MS) Bold"/>
                <a:ea typeface="Calibri (MS) Bold"/>
                <a:cs typeface="Calibri (MS) Bold"/>
                <a:sym typeface="Calibri (MS) Bold"/>
              </a:rPr>
              <a:t>90,000 SVG-Caption pairs.</a:t>
            </a:r>
          </a:p>
          <a:p>
            <a:pPr marL="647700" lvl="1" indent="-323850" algn="l">
              <a:lnSpc>
                <a:spcPts val="4200"/>
              </a:lnSpc>
              <a:buFont typeface="Arial"/>
              <a:buChar char="•"/>
            </a:pPr>
            <a:r>
              <a:rPr lang="en-US" sz="3000" spc="-141">
                <a:solidFill>
                  <a:srgbClr val="393939"/>
                </a:solidFill>
                <a:latin typeface="Calibri (MS) Light"/>
                <a:ea typeface="Calibri (MS) Light"/>
                <a:cs typeface="Calibri (MS) Light"/>
                <a:sym typeface="Calibri (MS) Light"/>
              </a:rPr>
              <a:t>Preprocessing:</a:t>
            </a:r>
          </a:p>
          <a:p>
            <a:pPr marL="1295400" lvl="2" indent="-431800" algn="l">
              <a:lnSpc>
                <a:spcPts val="4200"/>
              </a:lnSpc>
              <a:buFont typeface="Arial"/>
              <a:buChar char="⚬"/>
            </a:pPr>
            <a:r>
              <a:rPr lang="en-US" sz="3000" b="1" spc="-141">
                <a:solidFill>
                  <a:srgbClr val="393939"/>
                </a:solidFill>
                <a:latin typeface="Calibri (MS) Bold"/>
                <a:ea typeface="Calibri (MS) Bold"/>
                <a:cs typeface="Calibri (MS) Bold"/>
                <a:sym typeface="Calibri (MS) Bold"/>
              </a:rPr>
              <a:t>Tag Stripping:</a:t>
            </a:r>
            <a:r>
              <a:rPr lang="en-US" sz="3000" spc="-141">
                <a:solidFill>
                  <a:srgbClr val="393939"/>
                </a:solidFill>
                <a:latin typeface="Calibri (MS) Light"/>
                <a:ea typeface="Calibri (MS) Light"/>
                <a:cs typeface="Calibri (MS) Light"/>
                <a:sym typeface="Calibri (MS) Light"/>
              </a:rPr>
              <a:t> Removing XML noise (&lt;defs&gt;, metadata).</a:t>
            </a:r>
          </a:p>
          <a:p>
            <a:pPr marL="1295400" lvl="2" indent="-431800" algn="l">
              <a:lnSpc>
                <a:spcPts val="4200"/>
              </a:lnSpc>
              <a:buFont typeface="Arial"/>
              <a:buChar char="⚬"/>
            </a:pPr>
            <a:r>
              <a:rPr lang="en-US" sz="3000" b="1" spc="-141">
                <a:solidFill>
                  <a:srgbClr val="393939"/>
                </a:solidFill>
                <a:latin typeface="Calibri (MS) Bold"/>
                <a:ea typeface="Calibri (MS) Bold"/>
                <a:cs typeface="Calibri (MS) Bold"/>
                <a:sym typeface="Calibri (MS) Bold"/>
              </a:rPr>
              <a:t>Canonical ViewBox:</a:t>
            </a:r>
            <a:r>
              <a:rPr lang="en-US" sz="3000" spc="-141">
                <a:solidFill>
                  <a:srgbClr val="393939"/>
                </a:solidFill>
                <a:latin typeface="Calibri (MS) Light"/>
                <a:ea typeface="Calibri (MS) Light"/>
                <a:cs typeface="Calibri (MS) Light"/>
                <a:sym typeface="Calibri (MS) Light"/>
              </a:rPr>
              <a:t> Normalization to 512x512. </a:t>
            </a:r>
          </a:p>
          <a:p>
            <a:pPr marL="1295400" lvl="2" indent="-431800" algn="l">
              <a:lnSpc>
                <a:spcPts val="4200"/>
              </a:lnSpc>
              <a:buFont typeface="Arial"/>
              <a:buChar char="⚬"/>
            </a:pPr>
            <a:r>
              <a:rPr lang="en-US" sz="3000" b="1" spc="-141">
                <a:solidFill>
                  <a:srgbClr val="393939"/>
                </a:solidFill>
                <a:latin typeface="Calibri (MS) Bold"/>
                <a:ea typeface="Calibri (MS) Bold"/>
                <a:cs typeface="Calibri (MS) Bold"/>
                <a:sym typeface="Calibri (MS) Bold"/>
              </a:rPr>
              <a:t>Complexity Filter:</a:t>
            </a:r>
            <a:r>
              <a:rPr lang="en-US" sz="3000" spc="-141">
                <a:solidFill>
                  <a:srgbClr val="393939"/>
                </a:solidFill>
                <a:latin typeface="Calibri (MS) Light"/>
                <a:ea typeface="Calibri (MS) Light"/>
                <a:cs typeface="Calibri (MS) Light"/>
                <a:sym typeface="Calibri (MS) Light"/>
              </a:rPr>
              <a:t> Removing paths with &gt; 20 segments (where a segment is a single draw command).</a:t>
            </a:r>
          </a:p>
          <a:p>
            <a:pPr algn="l">
              <a:lnSpc>
                <a:spcPts val="4200"/>
              </a:lnSpc>
            </a:pPr>
            <a:endParaRPr lang="en-US" sz="3000" spc="-141">
              <a:solidFill>
                <a:srgbClr val="393939"/>
              </a:solidFill>
              <a:latin typeface="Calibri (MS) Light"/>
              <a:ea typeface="Calibri (MS) Light"/>
              <a:cs typeface="Calibri (MS) Light"/>
              <a:sym typeface="Calibri (MS) Light"/>
            </a:endParaRPr>
          </a:p>
        </p:txBody>
      </p:sp>
      <p:grpSp>
        <p:nvGrpSpPr>
          <p:cNvPr id="14" name="Group 14"/>
          <p:cNvGrpSpPr/>
          <p:nvPr/>
        </p:nvGrpSpPr>
        <p:grpSpPr>
          <a:xfrm>
            <a:off x="1790681" y="0"/>
            <a:ext cx="16496385" cy="1780926"/>
            <a:chOff x="-513981" y="-128156"/>
            <a:chExt cx="21995181" cy="2374568"/>
          </a:xfrm>
        </p:grpSpPr>
        <p:sp>
          <p:nvSpPr>
            <p:cNvPr id="15" name="Freeform 15"/>
            <p:cNvSpPr/>
            <p:nvPr/>
          </p:nvSpPr>
          <p:spPr>
            <a:xfrm>
              <a:off x="0" y="0"/>
              <a:ext cx="21481200" cy="2246412"/>
            </a:xfrm>
            <a:custGeom>
              <a:avLst/>
              <a:gdLst/>
              <a:ahLst/>
              <a:cxnLst/>
              <a:rect l="l" t="t" r="r" b="b"/>
              <a:pathLst>
                <a:path w="21481200" h="2246412">
                  <a:moveTo>
                    <a:pt x="0" y="0"/>
                  </a:moveTo>
                  <a:lnTo>
                    <a:pt x="21481200" y="0"/>
                  </a:lnTo>
                  <a:lnTo>
                    <a:pt x="21481200" y="2246412"/>
                  </a:lnTo>
                  <a:lnTo>
                    <a:pt x="0" y="2246412"/>
                  </a:lnTo>
                  <a:close/>
                </a:path>
              </a:pathLst>
            </a:custGeom>
            <a:blipFill>
              <a:blip r:embed="rId3">
                <a:alphaModFix amt="0"/>
              </a:blip>
              <a:stretch>
                <a:fillRect t="-152397" b="-120251"/>
              </a:stretch>
            </a:blipFill>
          </p:spPr>
          <p:txBody>
            <a:bodyPr/>
            <a:lstStyle/>
            <a:p>
              <a:endParaRPr lang="it-IT"/>
            </a:p>
          </p:txBody>
        </p:sp>
        <p:sp>
          <p:nvSpPr>
            <p:cNvPr id="16" name="TextBox 16"/>
            <p:cNvSpPr txBox="1"/>
            <p:nvPr/>
          </p:nvSpPr>
          <p:spPr>
            <a:xfrm>
              <a:off x="-513981" y="-128156"/>
              <a:ext cx="21481200" cy="2332132"/>
            </a:xfrm>
            <a:prstGeom prst="rect">
              <a:avLst/>
            </a:prstGeom>
          </p:spPr>
          <p:txBody>
            <a:bodyPr lIns="0" tIns="0" rIns="0" bIns="0" rtlCol="0" anchor="ctr"/>
            <a:lstStyle/>
            <a:p>
              <a:pPr algn="r">
                <a:lnSpc>
                  <a:spcPts val="5755"/>
                </a:lnSpc>
              </a:pPr>
              <a:r>
                <a:rPr lang="en-US" sz="4800" dirty="0">
                  <a:solidFill>
                    <a:srgbClr val="FFFFFF"/>
                  </a:solidFill>
                  <a:latin typeface="Calibri (MS)"/>
                  <a:ea typeface="Calibri (MS)"/>
                  <a:cs typeface="Calibri (MS)"/>
                  <a:sym typeface="Calibri (MS)"/>
                </a:rPr>
                <a:t>Dataset Construction    </a:t>
              </a:r>
            </a:p>
            <a:p>
              <a:pPr algn="r">
                <a:lnSpc>
                  <a:spcPts val="5759"/>
                </a:lnSpc>
              </a:pPr>
              <a:r>
                <a:rPr lang="en-US" sz="4800" dirty="0">
                  <a:solidFill>
                    <a:srgbClr val="FFFFFF"/>
                  </a:solidFill>
                  <a:latin typeface="Calibri (MS)"/>
                  <a:ea typeface="Calibri (MS)"/>
                  <a:cs typeface="Calibri (MS)"/>
                  <a:sym typeface="Calibri (MS)"/>
                </a:rPr>
                <a:t>   </a:t>
              </a:r>
            </a:p>
          </p:txBody>
        </p:sp>
      </p:grpSp>
      <p:sp>
        <p:nvSpPr>
          <p:cNvPr id="17" name="TextBox 17"/>
          <p:cNvSpPr txBox="1"/>
          <p:nvPr/>
        </p:nvSpPr>
        <p:spPr>
          <a:xfrm>
            <a:off x="1383682" y="6071414"/>
            <a:ext cx="15764842" cy="504905"/>
          </a:xfrm>
          <a:prstGeom prst="rect">
            <a:avLst/>
          </a:prstGeom>
        </p:spPr>
        <p:txBody>
          <a:bodyPr lIns="0" tIns="0" rIns="0" bIns="0" rtlCol="0" anchor="t">
            <a:spAutoFit/>
          </a:bodyPr>
          <a:lstStyle/>
          <a:p>
            <a:pPr algn="ctr">
              <a:lnSpc>
                <a:spcPts val="3599"/>
              </a:lnSpc>
              <a:spcBef>
                <a:spcPct val="0"/>
              </a:spcBef>
            </a:pPr>
            <a:r>
              <a:rPr lang="en-US" sz="3000" b="1">
                <a:solidFill>
                  <a:srgbClr val="393939"/>
                </a:solidFill>
                <a:latin typeface="Calibri (MS) Bold"/>
                <a:ea typeface="Calibri (MS) Bold"/>
                <a:cs typeface="Calibri (MS) Bold"/>
                <a:sym typeface="Calibri (MS) Bold"/>
              </a:rPr>
              <a:t>Dynamic Padding:</a:t>
            </a:r>
            <a:r>
              <a:rPr lang="en-US" sz="3000">
                <a:solidFill>
                  <a:srgbClr val="393939"/>
                </a:solidFill>
                <a:latin typeface="Calibri (MS)"/>
                <a:ea typeface="Calibri (MS)"/>
                <a:cs typeface="Calibri (MS)"/>
                <a:sym typeface="Calibri (MS)"/>
              </a:rPr>
              <a:t> Batch-adaptive length eliminates wasted compute, boosting training speed by 40%.</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1710</TotalTime>
  <Words>1732</Words>
  <Application>Microsoft Macintosh PowerPoint</Application>
  <PresentationFormat>Personalizzato</PresentationFormat>
  <Paragraphs>199</Paragraphs>
  <Slides>15</Slides>
  <Notes>6</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15</vt:i4>
      </vt:variant>
    </vt:vector>
  </HeadingPairs>
  <TitlesOfParts>
    <vt:vector size="24" baseType="lpstr">
      <vt:lpstr>Arial Bold</vt:lpstr>
      <vt:lpstr>Calibri (MS)</vt:lpstr>
      <vt:lpstr>Calibri (MS) Light</vt:lpstr>
      <vt:lpstr>Arial</vt:lpstr>
      <vt:lpstr>Calibri (MS) Light Italics</vt:lpstr>
      <vt:lpstr>Calibri (MS) Bold</vt:lpstr>
      <vt:lpstr>Calibri (MS) Italics</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TemplateAImageLab.pptx</dc:title>
  <cp:lastModifiedBy>EMANUELE DI LUZIO</cp:lastModifiedBy>
  <cp:revision>9</cp:revision>
  <dcterms:created xsi:type="dcterms:W3CDTF">2006-08-16T00:00:00Z</dcterms:created>
  <dcterms:modified xsi:type="dcterms:W3CDTF">2026-02-11T08:32:11Z</dcterms:modified>
  <dc:identifier>DAHAiw5T1UA</dc:identifier>
</cp:coreProperties>
</file>